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9" r:id="rId3"/>
    <p:sldId id="635" r:id="rId4"/>
    <p:sldId id="260" r:id="rId5"/>
    <p:sldId id="263" r:id="rId6"/>
    <p:sldId id="261" r:id="rId7"/>
    <p:sldId id="640" r:id="rId8"/>
    <p:sldId id="654" r:id="rId9"/>
    <p:sldId id="643" r:id="rId10"/>
    <p:sldId id="607" r:id="rId11"/>
    <p:sldId id="630" r:id="rId12"/>
    <p:sldId id="642" r:id="rId13"/>
    <p:sldId id="649" r:id="rId14"/>
    <p:sldId id="638" r:id="rId15"/>
    <p:sldId id="647" r:id="rId16"/>
    <p:sldId id="644" r:id="rId17"/>
    <p:sldId id="655" r:id="rId18"/>
    <p:sldId id="629" r:id="rId19"/>
    <p:sldId id="648" r:id="rId20"/>
    <p:sldId id="651" r:id="rId21"/>
    <p:sldId id="652" r:id="rId22"/>
    <p:sldId id="650" r:id="rId23"/>
    <p:sldId id="641" r:id="rId24"/>
    <p:sldId id="634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03B"/>
    <a:srgbClr val="4471C4"/>
    <a:srgbClr val="F4D431"/>
    <a:srgbClr val="8F2717"/>
    <a:srgbClr val="8946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Estilo claro 3 - Acento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51"/>
    <p:restoredTop sz="95680"/>
  </p:normalViewPr>
  <p:slideViewPr>
    <p:cSldViewPr snapToGrid="0" snapToObjects="1">
      <p:cViewPr varScale="1">
        <p:scale>
          <a:sx n="86" d="100"/>
          <a:sy n="86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ES" dirty="0">
                <a:solidFill>
                  <a:schemeClr val="bg1"/>
                </a:solidFill>
              </a:rPr>
              <a:t>Evolución de</a:t>
            </a:r>
            <a:r>
              <a:rPr lang="es-ES" baseline="0" dirty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gastos y beneficios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Planificado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Hoja1!$A$2:$A$25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Hoja1!$B$2:$B$25</c:f>
              <c:numCache>
                <c:formatCode>General</c:formatCode>
                <c:ptCount val="24"/>
                <c:pt idx="0">
                  <c:v>6939</c:v>
                </c:pt>
                <c:pt idx="1">
                  <c:v>13878</c:v>
                </c:pt>
                <c:pt idx="2">
                  <c:v>18389</c:v>
                </c:pt>
                <c:pt idx="3">
                  <c:v>22900</c:v>
                </c:pt>
                <c:pt idx="4">
                  <c:v>27411</c:v>
                </c:pt>
                <c:pt idx="5">
                  <c:v>29841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06-1943-A6EC-C534CEE68E7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Actual</c:v>
                </c:pt>
              </c:strCache>
            </c:strRef>
          </c:tx>
          <c:spPr>
            <a:ln w="34925" cap="rnd">
              <a:solidFill>
                <a:schemeClr val="bg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Hoja1!$A$2:$A$25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Hoja1!$C$2:$C$25</c:f>
              <c:numCache>
                <c:formatCode>General</c:formatCode>
                <c:ptCount val="24"/>
                <c:pt idx="0">
                  <c:v>4493</c:v>
                </c:pt>
                <c:pt idx="1">
                  <c:v>7177</c:v>
                </c:pt>
                <c:pt idx="2">
                  <c:v>8702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06-1943-A6EC-C534CEE68E76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Optimista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Hoja1!$A$2:$A$25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Hoja1!$D$2:$D$25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1560</c:v>
                </c:pt>
                <c:pt idx="7">
                  <c:v>1960</c:v>
                </c:pt>
                <c:pt idx="8">
                  <c:v>3960</c:v>
                </c:pt>
                <c:pt idx="9">
                  <c:v>7960</c:v>
                </c:pt>
                <c:pt idx="10">
                  <c:v>11960</c:v>
                </c:pt>
                <c:pt idx="11">
                  <c:v>15960</c:v>
                </c:pt>
                <c:pt idx="12">
                  <c:v>19960</c:v>
                </c:pt>
                <c:pt idx="13">
                  <c:v>23960</c:v>
                </c:pt>
                <c:pt idx="14">
                  <c:v>27960</c:v>
                </c:pt>
                <c:pt idx="15">
                  <c:v>31960</c:v>
                </c:pt>
                <c:pt idx="16">
                  <c:v>35960</c:v>
                </c:pt>
                <c:pt idx="17">
                  <c:v>39960</c:v>
                </c:pt>
                <c:pt idx="18">
                  <c:v>48000</c:v>
                </c:pt>
                <c:pt idx="19">
                  <c:v>52000</c:v>
                </c:pt>
                <c:pt idx="20">
                  <c:v>56000</c:v>
                </c:pt>
                <c:pt idx="21">
                  <c:v>60000</c:v>
                </c:pt>
                <c:pt idx="22">
                  <c:v>64000</c:v>
                </c:pt>
                <c:pt idx="23">
                  <c:v>68000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CE-41E2-8D5E-EED1C6CF3606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Neutro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Hoja1!$A$2:$A$25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Hoja1!$E$2:$E$25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1170</c:v>
                </c:pt>
                <c:pt idx="7">
                  <c:v>1470</c:v>
                </c:pt>
                <c:pt idx="8">
                  <c:v>2970</c:v>
                </c:pt>
                <c:pt idx="9">
                  <c:v>5970</c:v>
                </c:pt>
                <c:pt idx="10">
                  <c:v>8970</c:v>
                </c:pt>
                <c:pt idx="11">
                  <c:v>11970</c:v>
                </c:pt>
                <c:pt idx="12">
                  <c:v>14970</c:v>
                </c:pt>
                <c:pt idx="13">
                  <c:v>17970</c:v>
                </c:pt>
                <c:pt idx="14">
                  <c:v>20970</c:v>
                </c:pt>
                <c:pt idx="15">
                  <c:v>23970</c:v>
                </c:pt>
                <c:pt idx="16">
                  <c:v>26970</c:v>
                </c:pt>
                <c:pt idx="17">
                  <c:v>29970</c:v>
                </c:pt>
                <c:pt idx="18">
                  <c:v>36000</c:v>
                </c:pt>
                <c:pt idx="19">
                  <c:v>39000</c:v>
                </c:pt>
                <c:pt idx="20">
                  <c:v>42000</c:v>
                </c:pt>
                <c:pt idx="21">
                  <c:v>45000</c:v>
                </c:pt>
                <c:pt idx="22">
                  <c:v>48000</c:v>
                </c:pt>
                <c:pt idx="23">
                  <c:v>51000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CE-41E2-8D5E-EED1C6CF3606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Pesimista</c:v>
                </c:pt>
              </c:strCache>
            </c:strRef>
          </c:tx>
          <c:spPr>
            <a:ln w="3492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Hoja1!$A$2:$A$25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Hoja1!$F$2:$F$25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780</c:v>
                </c:pt>
                <c:pt idx="7">
                  <c:v>980</c:v>
                </c:pt>
                <c:pt idx="8">
                  <c:v>1980</c:v>
                </c:pt>
                <c:pt idx="9">
                  <c:v>3980</c:v>
                </c:pt>
                <c:pt idx="10">
                  <c:v>5980</c:v>
                </c:pt>
                <c:pt idx="11">
                  <c:v>7980</c:v>
                </c:pt>
                <c:pt idx="12">
                  <c:v>9980</c:v>
                </c:pt>
                <c:pt idx="13">
                  <c:v>11980</c:v>
                </c:pt>
                <c:pt idx="14">
                  <c:v>13980</c:v>
                </c:pt>
                <c:pt idx="15">
                  <c:v>15980</c:v>
                </c:pt>
                <c:pt idx="16">
                  <c:v>17980</c:v>
                </c:pt>
                <c:pt idx="17">
                  <c:v>19980</c:v>
                </c:pt>
                <c:pt idx="18">
                  <c:v>24000</c:v>
                </c:pt>
                <c:pt idx="19">
                  <c:v>26000</c:v>
                </c:pt>
                <c:pt idx="20">
                  <c:v>28000</c:v>
                </c:pt>
                <c:pt idx="21">
                  <c:v>30000</c:v>
                </c:pt>
                <c:pt idx="22">
                  <c:v>32000</c:v>
                </c:pt>
                <c:pt idx="23">
                  <c:v>34000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5CE-41E2-8D5E-EED1C6CF3606}"/>
            </c:ext>
          </c:extLst>
        </c:ser>
        <c:ser>
          <c:idx val="5"/>
          <c:order val="5"/>
          <c:tx>
            <c:strRef>
              <c:f>Hoja1!$G$1</c:f>
              <c:strCache>
                <c:ptCount val="1"/>
                <c:pt idx="0">
                  <c:v>Inversión+Buracria</c:v>
                </c:pt>
              </c:strCache>
            </c:strRef>
          </c:tx>
          <c:spPr>
            <a:ln w="34925" cap="rnd">
              <a:solidFill>
                <a:srgbClr val="7030A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Hoja1!$A$2:$A$25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Hoja1!$G$2:$G$25</c:f>
              <c:numCache>
                <c:formatCode>General</c:formatCode>
                <c:ptCount val="24"/>
                <c:pt idx="0">
                  <c:v>29841</c:v>
                </c:pt>
                <c:pt idx="1">
                  <c:v>29841</c:v>
                </c:pt>
                <c:pt idx="2">
                  <c:v>30201</c:v>
                </c:pt>
                <c:pt idx="3">
                  <c:v>30561</c:v>
                </c:pt>
                <c:pt idx="4">
                  <c:v>30921</c:v>
                </c:pt>
                <c:pt idx="5">
                  <c:v>31281</c:v>
                </c:pt>
                <c:pt idx="6">
                  <c:v>32001</c:v>
                </c:pt>
                <c:pt idx="7">
                  <c:v>32721</c:v>
                </c:pt>
                <c:pt idx="8">
                  <c:v>33441</c:v>
                </c:pt>
                <c:pt idx="9">
                  <c:v>34161</c:v>
                </c:pt>
                <c:pt idx="10">
                  <c:v>34881</c:v>
                </c:pt>
                <c:pt idx="11">
                  <c:v>35601</c:v>
                </c:pt>
                <c:pt idx="12">
                  <c:v>36321</c:v>
                </c:pt>
                <c:pt idx="13">
                  <c:v>37041</c:v>
                </c:pt>
                <c:pt idx="14">
                  <c:v>37761</c:v>
                </c:pt>
                <c:pt idx="15">
                  <c:v>38481</c:v>
                </c:pt>
                <c:pt idx="16">
                  <c:v>39201</c:v>
                </c:pt>
                <c:pt idx="17">
                  <c:v>39921</c:v>
                </c:pt>
                <c:pt idx="18">
                  <c:v>40641</c:v>
                </c:pt>
                <c:pt idx="19">
                  <c:v>41361</c:v>
                </c:pt>
                <c:pt idx="20">
                  <c:v>42081</c:v>
                </c:pt>
                <c:pt idx="21">
                  <c:v>42801</c:v>
                </c:pt>
                <c:pt idx="22">
                  <c:v>43521</c:v>
                </c:pt>
                <c:pt idx="23">
                  <c:v>44241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5CE-41E2-8D5E-EED1C6CF36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90732879"/>
        <c:axId val="1290734287"/>
        <c:extLst>
          <c:ext xmlns:c15="http://schemas.microsoft.com/office/drawing/2012/chart" uri="{02D57815-91ED-43cb-92C2-25804820EDAC}">
            <c15:filteredLineSeries>
              <c15:ser>
                <c:idx val="6"/>
                <c:order val="6"/>
                <c:tx>
                  <c:strRef>
                    <c:extLst>
                      <c:ext uri="{02D57815-91ED-43cb-92C2-25804820EDAC}">
                        <c15:formulaRef>
                          <c15:sqref>Hoja1!$H$1</c15:sqref>
                        </c15:formulaRef>
                      </c:ext>
                    </c:extLst>
                    <c:strCache>
                      <c:ptCount val="1"/>
                      <c:pt idx="0">
                        <c:v>Usuarios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Hoja1!$A$2:$A$25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Hoja1!$H$2:$H$25</c15:sqref>
                        </c15:formulaRef>
                      </c:ext>
                    </c:extLst>
                    <c:numCache>
                      <c:formatCode>General</c:formatCode>
                      <c:ptCount val="24"/>
                      <c:pt idx="0">
                        <c:v>29</c:v>
                      </c:pt>
                      <c:pt idx="1">
                        <c:v>29</c:v>
                      </c:pt>
                      <c:pt idx="2">
                        <c:v>29</c:v>
                      </c:pt>
                      <c:pt idx="3">
                        <c:v>29</c:v>
                      </c:pt>
                      <c:pt idx="4">
                        <c:v>29</c:v>
                      </c:pt>
                      <c:pt idx="5">
                        <c:v>29</c:v>
                      </c:pt>
                      <c:pt idx="6">
                        <c:v>39</c:v>
                      </c:pt>
                      <c:pt idx="7">
                        <c:v>49</c:v>
                      </c:pt>
                      <c:pt idx="8">
                        <c:v>99</c:v>
                      </c:pt>
                      <c:pt idx="9">
                        <c:v>199</c:v>
                      </c:pt>
                      <c:pt idx="10">
                        <c:v>299</c:v>
                      </c:pt>
                      <c:pt idx="11">
                        <c:v>399</c:v>
                      </c:pt>
                      <c:pt idx="12">
                        <c:v>499</c:v>
                      </c:pt>
                      <c:pt idx="13">
                        <c:v>599</c:v>
                      </c:pt>
                      <c:pt idx="14">
                        <c:v>699</c:v>
                      </c:pt>
                      <c:pt idx="15">
                        <c:v>799</c:v>
                      </c:pt>
                      <c:pt idx="16">
                        <c:v>899</c:v>
                      </c:pt>
                      <c:pt idx="17">
                        <c:v>999</c:v>
                      </c:pt>
                      <c:pt idx="18">
                        <c:v>1200</c:v>
                      </c:pt>
                      <c:pt idx="19">
                        <c:v>1300</c:v>
                      </c:pt>
                      <c:pt idx="20">
                        <c:v>1400</c:v>
                      </c:pt>
                      <c:pt idx="21">
                        <c:v>1500</c:v>
                      </c:pt>
                      <c:pt idx="22">
                        <c:v>1600</c:v>
                      </c:pt>
                      <c:pt idx="23">
                        <c:v>1700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A5CE-41E2-8D5E-EED1C6CF3606}"/>
                  </c:ext>
                </c:extLst>
              </c15:ser>
            </c15:filteredLineSeries>
          </c:ext>
        </c:extLst>
      </c:lineChart>
      <c:catAx>
        <c:axId val="1290732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90734287"/>
        <c:crosses val="autoZero"/>
        <c:auto val="1"/>
        <c:lblAlgn val="ctr"/>
        <c:lblOffset val="100"/>
        <c:noMultiLvlLbl val="0"/>
      </c:catAx>
      <c:valAx>
        <c:axId val="1290734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90732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Sprint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Hoja1!$A$2:$A$12</c:f>
              <c:numCache>
                <c:formatCode>General</c:formatCode>
                <c:ptCount val="11"/>
              </c:numCache>
            </c:numRef>
          </c:cat>
          <c:val>
            <c:numRef>
              <c:f>Hoja1!$B$2:$B$12</c:f>
              <c:numCache>
                <c:formatCode>General</c:formatCode>
                <c:ptCount val="11"/>
                <c:pt idx="0">
                  <c:v>98.33</c:v>
                </c:pt>
                <c:pt idx="1">
                  <c:v>98.33</c:v>
                </c:pt>
                <c:pt idx="2">
                  <c:v>71.94</c:v>
                </c:pt>
                <c:pt idx="3">
                  <c:v>97.2</c:v>
                </c:pt>
                <c:pt idx="4">
                  <c:v>96.66</c:v>
                </c:pt>
                <c:pt idx="5">
                  <c:v>82.87</c:v>
                </c:pt>
                <c:pt idx="6">
                  <c:v>84.86</c:v>
                </c:pt>
                <c:pt idx="7">
                  <c:v>98</c:v>
                </c:pt>
                <c:pt idx="8">
                  <c:v>65</c:v>
                </c:pt>
                <c:pt idx="9">
                  <c:v>96.66</c:v>
                </c:pt>
                <c:pt idx="1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56-4567-908B-A5928DDAB01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Sprint 2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Hoja1!$A$2:$A$12</c:f>
              <c:numCache>
                <c:formatCode>General</c:formatCode>
                <c:ptCount val="11"/>
              </c:numCache>
            </c:numRef>
          </c:cat>
          <c:val>
            <c:numRef>
              <c:f>Hoja1!$C$2:$C$12</c:f>
              <c:numCache>
                <c:formatCode>General</c:formatCode>
                <c:ptCount val="11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97.5</c:v>
                </c:pt>
                <c:pt idx="5">
                  <c:v>97.5</c:v>
                </c:pt>
                <c:pt idx="6">
                  <c:v>97.5</c:v>
                </c:pt>
                <c:pt idx="7">
                  <c:v>100</c:v>
                </c:pt>
                <c:pt idx="8">
                  <c:v>78</c:v>
                </c:pt>
                <c:pt idx="9">
                  <c:v>75</c:v>
                </c:pt>
                <c:pt idx="1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56-4567-908B-A5928DDAB01C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Sprint 3(semana1)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numRef>
              <c:f>Hoja1!$A$2:$A$12</c:f>
              <c:numCache>
                <c:formatCode>General</c:formatCode>
                <c:ptCount val="11"/>
              </c:numCache>
            </c:numRef>
          </c:cat>
          <c:val>
            <c:numRef>
              <c:f>Hoja1!$D$2:$D$12</c:f>
              <c:numCache>
                <c:formatCode>General</c:formatCode>
                <c:ptCount val="11"/>
                <c:pt idx="0">
                  <c:v>100</c:v>
                </c:pt>
                <c:pt idx="1">
                  <c:v>100</c:v>
                </c:pt>
                <c:pt idx="2">
                  <c:v>94</c:v>
                </c:pt>
                <c:pt idx="3">
                  <c:v>100</c:v>
                </c:pt>
                <c:pt idx="4">
                  <c:v>92</c:v>
                </c:pt>
                <c:pt idx="5">
                  <c:v>85</c:v>
                </c:pt>
                <c:pt idx="6">
                  <c:v>97</c:v>
                </c:pt>
                <c:pt idx="7">
                  <c:v>100</c:v>
                </c:pt>
                <c:pt idx="8">
                  <c:v>100</c:v>
                </c:pt>
                <c:pt idx="9">
                  <c:v>98</c:v>
                </c:pt>
                <c:pt idx="10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56-4567-908B-A5928DDAB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4894776"/>
        <c:axId val="444897336"/>
      </c:barChart>
      <c:catAx>
        <c:axId val="444894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44897336"/>
        <c:crosses val="autoZero"/>
        <c:auto val="1"/>
        <c:lblAlgn val="ctr"/>
        <c:lblOffset val="100"/>
        <c:noMultiLvlLbl val="0"/>
      </c:catAx>
      <c:valAx>
        <c:axId val="444897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44894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Estilo 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Hoja1!$A$2:$A$6</c:f>
              <c:strCache>
                <c:ptCount val="5"/>
                <c:pt idx="0">
                  <c:v>Horrendo</c:v>
                </c:pt>
                <c:pt idx="1">
                  <c:v>Feo</c:v>
                </c:pt>
                <c:pt idx="2">
                  <c:v>Me gusta</c:v>
                </c:pt>
                <c:pt idx="3">
                  <c:v>Indiferente</c:v>
                </c:pt>
                <c:pt idx="4">
                  <c:v>Me encanta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13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64-426A-A035-517381DD4D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05264095"/>
        <c:axId val="1305224351"/>
      </c:barChart>
      <c:catAx>
        <c:axId val="13052640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05224351"/>
        <c:crosses val="autoZero"/>
        <c:auto val="1"/>
        <c:lblAlgn val="ctr"/>
        <c:lblOffset val="100"/>
        <c:noMultiLvlLbl val="0"/>
      </c:catAx>
      <c:valAx>
        <c:axId val="13052243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05264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Navegabilidad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Hoja1!$A$2:$A$6</c:f>
              <c:strCache>
                <c:ptCount val="5"/>
                <c:pt idx="0">
                  <c:v>Muy mejorable</c:v>
                </c:pt>
                <c:pt idx="1">
                  <c:v>Mejorable</c:v>
                </c:pt>
                <c:pt idx="2">
                  <c:v>Aceptable</c:v>
                </c:pt>
                <c:pt idx="3">
                  <c:v>Buena</c:v>
                </c:pt>
                <c:pt idx="4">
                  <c:v>Muy buena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8</c:v>
                </c:pt>
                <c:pt idx="3">
                  <c:v>6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59-424D-A171-0FC0A9E5BD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05264095"/>
        <c:axId val="1305224351"/>
      </c:barChart>
      <c:catAx>
        <c:axId val="13052640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05224351"/>
        <c:crosses val="autoZero"/>
        <c:auto val="1"/>
        <c:lblAlgn val="ctr"/>
        <c:lblOffset val="100"/>
        <c:noMultiLvlLbl val="0"/>
      </c:catAx>
      <c:valAx>
        <c:axId val="13052243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05264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Experiencia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Hoja1!$A$2:$A$6</c:f>
              <c:strCache>
                <c:ptCount val="5"/>
                <c:pt idx="0">
                  <c:v>Muy malo</c:v>
                </c:pt>
                <c:pt idx="1">
                  <c:v>Malo</c:v>
                </c:pt>
                <c:pt idx="2">
                  <c:v>Adecuada</c:v>
                </c:pt>
                <c:pt idx="3">
                  <c:v>Buena</c:v>
                </c:pt>
                <c:pt idx="4">
                  <c:v>Muy buena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6</c:v>
                </c:pt>
                <c:pt idx="3">
                  <c:v>11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67-4C8E-9282-7FDA65773C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05264095"/>
        <c:axId val="1305224351"/>
      </c:barChart>
      <c:catAx>
        <c:axId val="13052640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05224351"/>
        <c:crosses val="autoZero"/>
        <c:auto val="1"/>
        <c:lblAlgn val="ctr"/>
        <c:lblOffset val="100"/>
        <c:noMultiLvlLbl val="0"/>
      </c:catAx>
      <c:valAx>
        <c:axId val="13052243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05264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¿Ha mejorado el estilo?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31-4951-B308-588AE1ED7F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31-4951-B308-588AE1ED7FE9}"/>
              </c:ext>
            </c:extLst>
          </c:dPt>
          <c:cat>
            <c:strRef>
              <c:f>Hoja1!$A$2:$A$3</c:f>
              <c:strCache>
                <c:ptCount val="2"/>
                <c:pt idx="0">
                  <c:v>Si</c:v>
                </c:pt>
                <c:pt idx="1">
                  <c:v>No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16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A5-410F-AD5B-4BC019C7C4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209DA-9AFA-EC48-9A79-97112DC54928}" type="datetimeFigureOut">
              <a:rPr lang="es-ES" smtClean="0"/>
              <a:t>27/04/2021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C6224-563C-994C-B0C7-CAF84D7E3F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15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C6224-563C-994C-B0C7-CAF84D7E3FA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9869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C6224-563C-994C-B0C7-CAF84D7E3FA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4521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C6224-563C-994C-B0C7-CAF84D7E3FA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412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40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498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C6224-563C-994C-B0C7-CAF84D7E3FA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5551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CC6224-563C-994C-B0C7-CAF84D7E3FA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369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AFEBC-DF49-1540-B656-6C1BB9660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FC16EA-DB0D-F547-B78D-3A98781A9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496114-FF56-1E4F-8B40-F00C409F7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D7ADA-8895-0A46-B6B9-AC6524A4B1E0}" type="datetime1">
              <a:rPr lang="es-ES" smtClean="0"/>
              <a:t>27/04/2021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080E23-9BEC-2F4C-A1D2-B689EF47D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D51E32-0147-7946-B8CC-00B543679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381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28B1-1179-D742-A935-07AECD481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9925C1-3563-1440-B18F-316F554DD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9FA7D9-952A-9C42-98AE-CB4F63C7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A2B63-7564-4246-8646-A608279D3631}" type="datetime1">
              <a:rPr lang="es-ES" smtClean="0"/>
              <a:t>27/04/2021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698DEB-E419-8B43-BA94-58C6B6B6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3977D5-097F-B642-9B50-FAD9081F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8695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8DE60C-B12D-AB4E-BD2A-0D220E50C6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D20A37-75EA-9A4F-852B-A575740D6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04B0BC-B1B4-7D4D-B145-9C7227B1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42460-EC43-AC42-A785-FA69CA8B2745}" type="datetime1">
              <a:rPr lang="es-ES" smtClean="0"/>
              <a:t>27/04/2021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F9F4C1-666E-4143-8AEC-6069763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3D2EE7-DEF4-944D-936A-4275F86E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67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429A8-6128-EE4C-9B4C-DCEB264E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94529F-4A2B-6745-8A76-500869CC7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2FCCD6-7B0A-AE47-A2C0-FB68073C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E5E83-84F2-7F40-A0BC-A0A00BF45D2A}" type="datetime1">
              <a:rPr lang="es-ES" smtClean="0"/>
              <a:t>27/04/2021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0D7085-3E26-014E-9C22-465F5C0B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7D140F-FAED-274B-A076-F7B1FCB2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69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FD7E8-670E-BF40-A496-4CE38180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E4F556-1EAA-5346-A8FF-5F8531F42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3AE801-7F14-C64F-97F3-79D161A4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9B96-7F73-6247-B39F-6EACFA1A37F0}" type="datetime1">
              <a:rPr lang="es-ES" smtClean="0"/>
              <a:t>27/04/2021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2E2FF2-18F9-1943-96FF-72460246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571860-936E-A643-9CEB-468CC1017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011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C9037-D063-BB47-AAC8-D580E9E7A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AADDDB-0D2D-EA4F-B4CA-647CEFCA69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201A89-B53B-D544-9878-10C176B58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409DDE-BEE5-B942-9F78-4681F010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511E-5FB2-0E4C-A475-427F010B1F27}" type="datetime1">
              <a:rPr lang="es-ES" smtClean="0"/>
              <a:t>27/04/2021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DDE945-E3AD-A44C-9A0B-EC017190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BB6EEC-1023-0143-BABD-2A89E8C7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4691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F85EF-EEF4-3A4C-B4CA-E36CCACB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AAC85A-44D9-1745-8785-AE40E2EED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12FB05-BDC0-8647-AFCC-059FD7FE3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E63D7BD-FA89-EA4E-B2F1-5816ABB9C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3B70013-8363-344D-8893-1C5131DF7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D657F62-EE67-8946-96E2-1A8D9EEFD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A866-163B-744B-9768-02CBEBCC9217}" type="datetime1">
              <a:rPr lang="es-ES" smtClean="0"/>
              <a:t>27/04/2021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D2AA2B1-7B27-7D4F-9A8C-419FBF67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F74A6A6-5FCB-A949-88D7-63F46DCE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704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9DE30-F497-0341-8EC5-A5BBAC4E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BE2786-2B30-D442-B70D-4FA37693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4E970-1FA8-0849-9D46-5A1D74365E07}" type="datetime1">
              <a:rPr lang="es-ES" smtClean="0"/>
              <a:t>27/04/2021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8D5102-E4AC-6840-90DE-408D1681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F4FCCAF-F8EE-3640-A5A1-CA7A9DBA5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47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0526104-DFD5-BD4C-BEFB-6D17461F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EF28-907B-0042-BA39-4167D5537B52}" type="datetime1">
              <a:rPr lang="es-ES" smtClean="0"/>
              <a:t>27/04/2021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3FC6F15-15C6-4B4F-B7B8-9822FEE26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21AD4C-CF89-2D4D-B8EB-206B87B3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40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845C9-BDBC-0442-8D8C-43A684C3A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AD912F-710D-7E47-B64C-811975B5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B0DDC2F-9AEE-5240-84DD-72CBADBE1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697072-56C1-7E4C-AFC8-FD02165E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FF8A-1C79-8C49-9B11-2970EC466B1E}" type="datetime1">
              <a:rPr lang="es-ES" smtClean="0"/>
              <a:t>27/04/2021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0B5901-6EBA-E849-8D2E-05EF0543C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7A96DC-3190-324C-B1A5-11CB8FA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205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A0058-9C0E-E845-AAE2-F7DBA35AE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FACE18-4519-9240-B659-6284EB93D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44A000-38F6-AD4C-837A-233963073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4027DB-87DE-7746-9AAA-89527115A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64B4-E92F-9C49-A263-18E56F475B4F}" type="datetime1">
              <a:rPr lang="es-ES" smtClean="0"/>
              <a:t>27/04/2021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EEF4B3-D03A-A24C-80D0-50CEA966A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D2F9CF-2627-3544-AF02-663DA351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96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DFA0474-EA61-7143-803E-664FD3C2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8C1ED7-C4BC-DF4D-8273-0F7E096EE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C762FE-59AA-D948-8C88-292DCEA67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0ED27-3CBE-D740-9D11-E95E2BAC9ED6}" type="datetime1">
              <a:rPr lang="es-ES" smtClean="0"/>
              <a:t>27/04/2021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73C16B-E386-BA43-87F5-6B5B87B84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20DB5D-96EC-114E-BB19-09D6DDFBD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07923-700C-9948-AD65-459AB187CB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282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wav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8.png"/><Relationship Id="rId7" Type="http://schemas.openxmlformats.org/officeDocument/2006/relationships/image" Target="../media/image3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chart" Target="../charts/chart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svg"/><Relationship Id="rId7" Type="http://schemas.openxmlformats.org/officeDocument/2006/relationships/image" Target="../media/image64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5.png"/><Relationship Id="rId4" Type="http://schemas.openxmlformats.org/officeDocument/2006/relationships/image" Target="../media/image62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.sv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6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32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2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7948DD0-EA35-E440-8674-A727F0A698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0</a:t>
            </a:fld>
            <a:endParaRPr lang="es-ES"/>
          </a:p>
        </p:txBody>
      </p:sp>
      <p:pic>
        <p:nvPicPr>
          <p:cNvPr id="9" name="Google Shape;119;p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B6C2DE2-7BA5-B748-86FA-0D17FE32DC0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76365" y="1509204"/>
            <a:ext cx="5801200" cy="327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E906B14-2676-514B-B8BD-3E959021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86" y="5130157"/>
            <a:ext cx="4573702" cy="172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inal Fantasy VII Remake - Title Screen">
            <a:hlinkClick r:id="" action="ppaction://media"/>
            <a:extLst>
              <a:ext uri="{FF2B5EF4-FFF2-40B4-BE49-F238E27FC236}">
                <a16:creationId xmlns:a16="http://schemas.microsoft.com/office/drawing/2014/main" id="{21BB6BE9-6BD3-45D1-9143-B757102D1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487363" y="6134470"/>
            <a:ext cx="487363" cy="723530"/>
          </a:xfrm>
          <a:prstGeom prst="rect">
            <a:avLst/>
          </a:prstGeom>
        </p:spPr>
      </p:pic>
      <p:pic>
        <p:nvPicPr>
          <p:cNvPr id="5" name="mixkit-unlock-game-notification-253">
            <a:hlinkClick r:id="" action="ppaction://media"/>
            <a:extLst>
              <a:ext uri="{FF2B5EF4-FFF2-40B4-BE49-F238E27FC236}">
                <a16:creationId xmlns:a16="http://schemas.microsoft.com/office/drawing/2014/main" id="{31264956-09D5-4E0F-A58F-7CF83B0F8CF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565338" y="564710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3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902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6809E2F-3C90-1048-99D4-8E1057D714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</a:t>
            </a:fld>
            <a:endParaRPr lang="es-ES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70E0EFFC-4E34-B941-9D99-3E4169C0212E}"/>
              </a:ext>
            </a:extLst>
          </p:cNvPr>
          <p:cNvGrpSpPr/>
          <p:nvPr/>
        </p:nvGrpSpPr>
        <p:grpSpPr>
          <a:xfrm>
            <a:off x="-225527" y="3598667"/>
            <a:ext cx="4333617" cy="3201226"/>
            <a:chOff x="4877164" y="1338848"/>
            <a:chExt cx="6152786" cy="4713067"/>
          </a:xfrm>
        </p:grpSpPr>
        <p:grpSp>
          <p:nvGrpSpPr>
            <p:cNvPr id="21" name="Group 9">
              <a:extLst>
                <a:ext uri="{FF2B5EF4-FFF2-40B4-BE49-F238E27FC236}">
                  <a16:creationId xmlns:a16="http://schemas.microsoft.com/office/drawing/2014/main" id="{2244A39E-B797-534B-89FB-483C5B3BBBA8}"/>
                </a:ext>
              </a:extLst>
            </p:cNvPr>
            <p:cNvGrpSpPr/>
            <p:nvPr/>
          </p:nvGrpSpPr>
          <p:grpSpPr>
            <a:xfrm>
              <a:off x="4877164" y="1338848"/>
              <a:ext cx="3957074" cy="3290710"/>
              <a:chOff x="5127528" y="1588817"/>
              <a:chExt cx="3667125" cy="3049588"/>
            </a:xfrm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2F52366D-3BD2-8E49-9E7C-446936A9A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7528" y="1588817"/>
                <a:ext cx="3667125" cy="3049588"/>
              </a:xfrm>
              <a:custGeom>
                <a:avLst/>
                <a:gdLst>
                  <a:gd name="T0" fmla="*/ 1457 w 2489"/>
                  <a:gd name="T1" fmla="*/ 990 h 2053"/>
                  <a:gd name="T2" fmla="*/ 1562 w 2489"/>
                  <a:gd name="T3" fmla="*/ 895 h 2053"/>
                  <a:gd name="T4" fmla="*/ 1947 w 2489"/>
                  <a:gd name="T5" fmla="*/ 676 h 2053"/>
                  <a:gd name="T6" fmla="*/ 2277 w 2489"/>
                  <a:gd name="T7" fmla="*/ 575 h 2053"/>
                  <a:gd name="T8" fmla="*/ 2466 w 2489"/>
                  <a:gd name="T9" fmla="*/ 653 h 2053"/>
                  <a:gd name="T10" fmla="*/ 2349 w 2489"/>
                  <a:gd name="T11" fmla="*/ 824 h 2053"/>
                  <a:gd name="T12" fmla="*/ 1938 w 2489"/>
                  <a:gd name="T13" fmla="*/ 949 h 2053"/>
                  <a:gd name="T14" fmla="*/ 1795 w 2489"/>
                  <a:gd name="T15" fmla="*/ 1033 h 2053"/>
                  <a:gd name="T16" fmla="*/ 1591 w 2489"/>
                  <a:gd name="T17" fmla="*/ 1214 h 2053"/>
                  <a:gd name="T18" fmla="*/ 1606 w 2489"/>
                  <a:gd name="T19" fmla="*/ 1230 h 2053"/>
                  <a:gd name="T20" fmla="*/ 1913 w 2489"/>
                  <a:gd name="T21" fmla="*/ 1414 h 2053"/>
                  <a:gd name="T22" fmla="*/ 2215 w 2489"/>
                  <a:gd name="T23" fmla="*/ 1795 h 2053"/>
                  <a:gd name="T24" fmla="*/ 2261 w 2489"/>
                  <a:gd name="T25" fmla="*/ 1865 h 2053"/>
                  <a:gd name="T26" fmla="*/ 2210 w 2489"/>
                  <a:gd name="T27" fmla="*/ 2021 h 2053"/>
                  <a:gd name="T28" fmla="*/ 2033 w 2489"/>
                  <a:gd name="T29" fmla="*/ 1981 h 2053"/>
                  <a:gd name="T30" fmla="*/ 1763 w 2489"/>
                  <a:gd name="T31" fmla="*/ 1638 h 2053"/>
                  <a:gd name="T32" fmla="*/ 1470 w 2489"/>
                  <a:gd name="T33" fmla="*/ 1475 h 2053"/>
                  <a:gd name="T34" fmla="*/ 1147 w 2489"/>
                  <a:gd name="T35" fmla="*/ 1450 h 2053"/>
                  <a:gd name="T36" fmla="*/ 1003 w 2489"/>
                  <a:gd name="T37" fmla="*/ 1349 h 2053"/>
                  <a:gd name="T38" fmla="*/ 823 w 2489"/>
                  <a:gd name="T39" fmla="*/ 867 h 2053"/>
                  <a:gd name="T40" fmla="*/ 714 w 2489"/>
                  <a:gd name="T41" fmla="*/ 801 h 2053"/>
                  <a:gd name="T42" fmla="*/ 118 w 2489"/>
                  <a:gd name="T43" fmla="*/ 915 h 2053"/>
                  <a:gd name="T44" fmla="*/ 14 w 2489"/>
                  <a:gd name="T45" fmla="*/ 858 h 2053"/>
                  <a:gd name="T46" fmla="*/ 83 w 2489"/>
                  <a:gd name="T47" fmla="*/ 755 h 2053"/>
                  <a:gd name="T48" fmla="*/ 791 w 2489"/>
                  <a:gd name="T49" fmla="*/ 625 h 2053"/>
                  <a:gd name="T50" fmla="*/ 853 w 2489"/>
                  <a:gd name="T51" fmla="*/ 646 h 2053"/>
                  <a:gd name="T52" fmla="*/ 1119 w 2489"/>
                  <a:gd name="T53" fmla="*/ 671 h 2053"/>
                  <a:gd name="T54" fmla="*/ 1258 w 2489"/>
                  <a:gd name="T55" fmla="*/ 457 h 2053"/>
                  <a:gd name="T56" fmla="*/ 1299 w 2489"/>
                  <a:gd name="T57" fmla="*/ 367 h 2053"/>
                  <a:gd name="T58" fmla="*/ 1649 w 2489"/>
                  <a:gd name="T59" fmla="*/ 52 h 2053"/>
                  <a:gd name="T60" fmla="*/ 1783 w 2489"/>
                  <a:gd name="T61" fmla="*/ 45 h 2053"/>
                  <a:gd name="T62" fmla="*/ 1760 w 2489"/>
                  <a:gd name="T63" fmla="*/ 173 h 2053"/>
                  <a:gd name="T64" fmla="*/ 1352 w 2489"/>
                  <a:gd name="T65" fmla="*/ 540 h 2053"/>
                  <a:gd name="T66" fmla="*/ 1328 w 2489"/>
                  <a:gd name="T67" fmla="*/ 642 h 2053"/>
                  <a:gd name="T68" fmla="*/ 1457 w 2489"/>
                  <a:gd name="T69" fmla="*/ 990 h 2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89" h="2053">
                    <a:moveTo>
                      <a:pt x="1457" y="990"/>
                    </a:moveTo>
                    <a:cubicBezTo>
                      <a:pt x="1497" y="954"/>
                      <a:pt x="1533" y="928"/>
                      <a:pt x="1562" y="895"/>
                    </a:cubicBezTo>
                    <a:cubicBezTo>
                      <a:pt x="1665" y="778"/>
                      <a:pt x="1799" y="716"/>
                      <a:pt x="1947" y="676"/>
                    </a:cubicBezTo>
                    <a:cubicBezTo>
                      <a:pt x="2058" y="647"/>
                      <a:pt x="2167" y="609"/>
                      <a:pt x="2277" y="575"/>
                    </a:cubicBezTo>
                    <a:cubicBezTo>
                      <a:pt x="2372" y="546"/>
                      <a:pt x="2441" y="575"/>
                      <a:pt x="2466" y="653"/>
                    </a:cubicBezTo>
                    <a:cubicBezTo>
                      <a:pt x="2489" y="726"/>
                      <a:pt x="2441" y="796"/>
                      <a:pt x="2349" y="824"/>
                    </a:cubicBezTo>
                    <a:cubicBezTo>
                      <a:pt x="2212" y="865"/>
                      <a:pt x="2074" y="903"/>
                      <a:pt x="1938" y="949"/>
                    </a:cubicBezTo>
                    <a:cubicBezTo>
                      <a:pt x="1887" y="967"/>
                      <a:pt x="1838" y="999"/>
                      <a:pt x="1795" y="1033"/>
                    </a:cubicBezTo>
                    <a:cubicBezTo>
                      <a:pt x="1724" y="1090"/>
                      <a:pt x="1659" y="1154"/>
                      <a:pt x="1591" y="1214"/>
                    </a:cubicBezTo>
                    <a:cubicBezTo>
                      <a:pt x="1600" y="1223"/>
                      <a:pt x="1603" y="1230"/>
                      <a:pt x="1606" y="1230"/>
                    </a:cubicBezTo>
                    <a:cubicBezTo>
                      <a:pt x="1753" y="1216"/>
                      <a:pt x="1835" y="1309"/>
                      <a:pt x="1913" y="1414"/>
                    </a:cubicBezTo>
                    <a:cubicBezTo>
                      <a:pt x="2010" y="1543"/>
                      <a:pt x="2114" y="1668"/>
                      <a:pt x="2215" y="1795"/>
                    </a:cubicBezTo>
                    <a:cubicBezTo>
                      <a:pt x="2232" y="1817"/>
                      <a:pt x="2250" y="1840"/>
                      <a:pt x="2261" y="1865"/>
                    </a:cubicBezTo>
                    <a:cubicBezTo>
                      <a:pt x="2283" y="1921"/>
                      <a:pt x="2258" y="1992"/>
                      <a:pt x="2210" y="2021"/>
                    </a:cubicBezTo>
                    <a:cubicBezTo>
                      <a:pt x="2158" y="2053"/>
                      <a:pt x="2078" y="2036"/>
                      <a:pt x="2033" y="1981"/>
                    </a:cubicBezTo>
                    <a:cubicBezTo>
                      <a:pt x="1942" y="1867"/>
                      <a:pt x="1845" y="1757"/>
                      <a:pt x="1763" y="1638"/>
                    </a:cubicBezTo>
                    <a:cubicBezTo>
                      <a:pt x="1690" y="1531"/>
                      <a:pt x="1606" y="1471"/>
                      <a:pt x="1470" y="1475"/>
                    </a:cubicBezTo>
                    <a:cubicBezTo>
                      <a:pt x="1363" y="1479"/>
                      <a:pt x="1255" y="1455"/>
                      <a:pt x="1147" y="1450"/>
                    </a:cubicBezTo>
                    <a:cubicBezTo>
                      <a:pt x="1074" y="1446"/>
                      <a:pt x="1028" y="1416"/>
                      <a:pt x="1003" y="1349"/>
                    </a:cubicBezTo>
                    <a:cubicBezTo>
                      <a:pt x="943" y="1188"/>
                      <a:pt x="881" y="1028"/>
                      <a:pt x="823" y="867"/>
                    </a:cubicBezTo>
                    <a:cubicBezTo>
                      <a:pt x="804" y="812"/>
                      <a:pt x="786" y="785"/>
                      <a:pt x="714" y="801"/>
                    </a:cubicBezTo>
                    <a:cubicBezTo>
                      <a:pt x="517" y="846"/>
                      <a:pt x="317" y="878"/>
                      <a:pt x="118" y="915"/>
                    </a:cubicBezTo>
                    <a:cubicBezTo>
                      <a:pt x="68" y="924"/>
                      <a:pt x="27" y="912"/>
                      <a:pt x="14" y="858"/>
                    </a:cubicBezTo>
                    <a:cubicBezTo>
                      <a:pt x="0" y="801"/>
                      <a:pt x="29" y="765"/>
                      <a:pt x="83" y="755"/>
                    </a:cubicBezTo>
                    <a:cubicBezTo>
                      <a:pt x="319" y="710"/>
                      <a:pt x="555" y="667"/>
                      <a:pt x="791" y="625"/>
                    </a:cubicBezTo>
                    <a:cubicBezTo>
                      <a:pt x="810" y="622"/>
                      <a:pt x="836" y="634"/>
                      <a:pt x="853" y="646"/>
                    </a:cubicBezTo>
                    <a:cubicBezTo>
                      <a:pt x="938" y="707"/>
                      <a:pt x="1029" y="715"/>
                      <a:pt x="1119" y="671"/>
                    </a:cubicBezTo>
                    <a:cubicBezTo>
                      <a:pt x="1205" y="628"/>
                      <a:pt x="1250" y="555"/>
                      <a:pt x="1258" y="457"/>
                    </a:cubicBezTo>
                    <a:cubicBezTo>
                      <a:pt x="1261" y="425"/>
                      <a:pt x="1276" y="388"/>
                      <a:pt x="1299" y="367"/>
                    </a:cubicBezTo>
                    <a:cubicBezTo>
                      <a:pt x="1413" y="259"/>
                      <a:pt x="1531" y="156"/>
                      <a:pt x="1649" y="52"/>
                    </a:cubicBezTo>
                    <a:cubicBezTo>
                      <a:pt x="1704" y="3"/>
                      <a:pt x="1749" y="0"/>
                      <a:pt x="1783" y="45"/>
                    </a:cubicBezTo>
                    <a:cubicBezTo>
                      <a:pt x="1820" y="93"/>
                      <a:pt x="1804" y="134"/>
                      <a:pt x="1760" y="173"/>
                    </a:cubicBezTo>
                    <a:cubicBezTo>
                      <a:pt x="1623" y="294"/>
                      <a:pt x="1489" y="418"/>
                      <a:pt x="1352" y="540"/>
                    </a:cubicBezTo>
                    <a:cubicBezTo>
                      <a:pt x="1317" y="571"/>
                      <a:pt x="1308" y="595"/>
                      <a:pt x="1328" y="642"/>
                    </a:cubicBezTo>
                    <a:cubicBezTo>
                      <a:pt x="1374" y="752"/>
                      <a:pt x="1411" y="866"/>
                      <a:pt x="1457" y="99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D9B8DA1C-7857-7548-990E-4653683FB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3065" y="1841230"/>
                <a:ext cx="674687" cy="682625"/>
              </a:xfrm>
              <a:custGeom>
                <a:avLst/>
                <a:gdLst>
                  <a:gd name="T0" fmla="*/ 229 w 458"/>
                  <a:gd name="T1" fmla="*/ 459 h 459"/>
                  <a:gd name="T2" fmla="*/ 1 w 458"/>
                  <a:gd name="T3" fmla="*/ 234 h 459"/>
                  <a:gd name="T4" fmla="*/ 227 w 458"/>
                  <a:gd name="T5" fmla="*/ 2 h 459"/>
                  <a:gd name="T6" fmla="*/ 457 w 458"/>
                  <a:gd name="T7" fmla="*/ 235 h 459"/>
                  <a:gd name="T8" fmla="*/ 229 w 458"/>
                  <a:gd name="T9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459">
                    <a:moveTo>
                      <a:pt x="229" y="459"/>
                    </a:moveTo>
                    <a:cubicBezTo>
                      <a:pt x="101" y="459"/>
                      <a:pt x="1" y="361"/>
                      <a:pt x="1" y="234"/>
                    </a:cubicBezTo>
                    <a:cubicBezTo>
                      <a:pt x="0" y="109"/>
                      <a:pt x="102" y="4"/>
                      <a:pt x="227" y="2"/>
                    </a:cubicBezTo>
                    <a:cubicBezTo>
                      <a:pt x="354" y="0"/>
                      <a:pt x="458" y="105"/>
                      <a:pt x="457" y="235"/>
                    </a:cubicBezTo>
                    <a:cubicBezTo>
                      <a:pt x="457" y="364"/>
                      <a:pt x="360" y="459"/>
                      <a:pt x="229" y="45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11">
              <a:extLst>
                <a:ext uri="{FF2B5EF4-FFF2-40B4-BE49-F238E27FC236}">
                  <a16:creationId xmlns:a16="http://schemas.microsoft.com/office/drawing/2014/main" id="{6EBF43EC-A293-F34B-9718-520104A19E62}"/>
                </a:ext>
              </a:extLst>
            </p:cNvPr>
            <p:cNvGrpSpPr/>
            <p:nvPr/>
          </p:nvGrpSpPr>
          <p:grpSpPr>
            <a:xfrm>
              <a:off x="7012600" y="2835527"/>
              <a:ext cx="4017350" cy="3216388"/>
              <a:chOff x="7366000" y="3263900"/>
              <a:chExt cx="3968750" cy="2356670"/>
            </a:xfrm>
          </p:grpSpPr>
          <p:sp>
            <p:nvSpPr>
              <p:cNvPr id="23" name="Rectangle 12">
                <a:extLst>
                  <a:ext uri="{FF2B5EF4-FFF2-40B4-BE49-F238E27FC236}">
                    <a16:creationId xmlns:a16="http://schemas.microsoft.com/office/drawing/2014/main" id="{37A1308C-E333-9348-A82D-92477C8DA4B7}"/>
                  </a:ext>
                </a:extLst>
              </p:cNvPr>
              <p:cNvSpPr/>
              <p:nvPr/>
            </p:nvSpPr>
            <p:spPr>
              <a:xfrm>
                <a:off x="9747250" y="3731354"/>
                <a:ext cx="793750" cy="188921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194207C5-A927-704B-BE20-1BAA7633CE90}"/>
                  </a:ext>
                </a:extLst>
              </p:cNvPr>
              <p:cNvSpPr/>
              <p:nvPr/>
            </p:nvSpPr>
            <p:spPr>
              <a:xfrm>
                <a:off x="8953500" y="4192888"/>
                <a:ext cx="793750" cy="142768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FDB71910-AFDB-3644-B7F0-EB0266BBC31A}"/>
                  </a:ext>
                </a:extLst>
              </p:cNvPr>
              <p:cNvSpPr/>
              <p:nvPr/>
            </p:nvSpPr>
            <p:spPr>
              <a:xfrm>
                <a:off x="8159750" y="4654423"/>
                <a:ext cx="793750" cy="96614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15">
                <a:extLst>
                  <a:ext uri="{FF2B5EF4-FFF2-40B4-BE49-F238E27FC236}">
                    <a16:creationId xmlns:a16="http://schemas.microsoft.com/office/drawing/2014/main" id="{DE6D290D-6E60-C441-A416-9E398B5E9F7C}"/>
                  </a:ext>
                </a:extLst>
              </p:cNvPr>
              <p:cNvSpPr/>
              <p:nvPr/>
            </p:nvSpPr>
            <p:spPr>
              <a:xfrm>
                <a:off x="7366000" y="5115957"/>
                <a:ext cx="793750" cy="50461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16">
                <a:extLst>
                  <a:ext uri="{FF2B5EF4-FFF2-40B4-BE49-F238E27FC236}">
                    <a16:creationId xmlns:a16="http://schemas.microsoft.com/office/drawing/2014/main" id="{AAD359F1-063C-AC48-9C0B-6A2C768288C3}"/>
                  </a:ext>
                </a:extLst>
              </p:cNvPr>
              <p:cNvSpPr/>
              <p:nvPr/>
            </p:nvSpPr>
            <p:spPr>
              <a:xfrm>
                <a:off x="10541000" y="3263900"/>
                <a:ext cx="793750" cy="235666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" name="Rectangle: Rounded Corners 25">
            <a:extLst>
              <a:ext uri="{FF2B5EF4-FFF2-40B4-BE49-F238E27FC236}">
                <a16:creationId xmlns:a16="http://schemas.microsoft.com/office/drawing/2014/main" id="{07091A3B-2016-2F43-83D5-A0C2DB95B724}"/>
              </a:ext>
            </a:extLst>
          </p:cNvPr>
          <p:cNvSpPr/>
          <p:nvPr/>
        </p:nvSpPr>
        <p:spPr>
          <a:xfrm rot="3132262" flipH="1">
            <a:off x="2205161" y="2684895"/>
            <a:ext cx="45719" cy="684671"/>
          </a:xfrm>
          <a:prstGeom prst="roundRect">
            <a:avLst>
              <a:gd name="adj" fmla="val 460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: Rounded Corners 26">
            <a:extLst>
              <a:ext uri="{FF2B5EF4-FFF2-40B4-BE49-F238E27FC236}">
                <a16:creationId xmlns:a16="http://schemas.microsoft.com/office/drawing/2014/main" id="{CDEEA767-B822-D448-84BB-3F3937A113B2}"/>
              </a:ext>
            </a:extLst>
          </p:cNvPr>
          <p:cNvSpPr/>
          <p:nvPr/>
        </p:nvSpPr>
        <p:spPr>
          <a:xfrm rot="3132262">
            <a:off x="2363693" y="3001425"/>
            <a:ext cx="45719" cy="365279"/>
          </a:xfrm>
          <a:prstGeom prst="roundRect">
            <a:avLst>
              <a:gd name="adj" fmla="val 460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: Rounded Corners 30">
            <a:extLst>
              <a:ext uri="{FF2B5EF4-FFF2-40B4-BE49-F238E27FC236}">
                <a16:creationId xmlns:a16="http://schemas.microsoft.com/office/drawing/2014/main" id="{B3EAC8D7-F689-D34B-AC31-47969D6EA7B4}"/>
              </a:ext>
            </a:extLst>
          </p:cNvPr>
          <p:cNvSpPr/>
          <p:nvPr/>
        </p:nvSpPr>
        <p:spPr>
          <a:xfrm rot="3132262">
            <a:off x="2988726" y="4239915"/>
            <a:ext cx="45719" cy="365279"/>
          </a:xfrm>
          <a:prstGeom prst="roundRect">
            <a:avLst>
              <a:gd name="adj" fmla="val 460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1">
            <a:extLst>
              <a:ext uri="{FF2B5EF4-FFF2-40B4-BE49-F238E27FC236}">
                <a16:creationId xmlns:a16="http://schemas.microsoft.com/office/drawing/2014/main" id="{90C69819-F814-8443-9907-8BA406392575}"/>
              </a:ext>
            </a:extLst>
          </p:cNvPr>
          <p:cNvSpPr/>
          <p:nvPr/>
        </p:nvSpPr>
        <p:spPr>
          <a:xfrm rot="3132262" flipH="1">
            <a:off x="2992241" y="3819213"/>
            <a:ext cx="45719" cy="684671"/>
          </a:xfrm>
          <a:prstGeom prst="roundRect">
            <a:avLst>
              <a:gd name="adj" fmla="val 4600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Gráfico 44" descr="Insignia 4 contorno">
            <a:extLst>
              <a:ext uri="{FF2B5EF4-FFF2-40B4-BE49-F238E27FC236}">
                <a16:creationId xmlns:a16="http://schemas.microsoft.com/office/drawing/2014/main" id="{1C954CF4-494A-4D49-A03D-9341FEF18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331" y="205604"/>
            <a:ext cx="425933" cy="425933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E749EFEB-3CB5-4AD8-ACB5-36CC763FAAA6}"/>
              </a:ext>
            </a:extLst>
          </p:cNvPr>
          <p:cNvSpPr txBox="1"/>
          <p:nvPr/>
        </p:nvSpPr>
        <p:spPr>
          <a:xfrm>
            <a:off x="607264" y="205604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Retrospectiva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8C1BBD4-984F-4A8A-8B21-3EC58CB553F6}"/>
              </a:ext>
            </a:extLst>
          </p:cNvPr>
          <p:cNvSpPr txBox="1"/>
          <p:nvPr/>
        </p:nvSpPr>
        <p:spPr>
          <a:xfrm>
            <a:off x="6916551" y="1951336"/>
            <a:ext cx="2477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Ataque a la aplicación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F52656C1-52D9-4ACE-A51A-454A8214BDC6}"/>
              </a:ext>
            </a:extLst>
          </p:cNvPr>
          <p:cNvSpPr/>
          <p:nvPr/>
        </p:nvSpPr>
        <p:spPr>
          <a:xfrm>
            <a:off x="5844920" y="2789875"/>
            <a:ext cx="8002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/>
              <a:t>😴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5513833-DF06-4BAC-BC09-52E8C084F5D4}"/>
              </a:ext>
            </a:extLst>
          </p:cNvPr>
          <p:cNvSpPr txBox="1"/>
          <p:nvPr/>
        </p:nvSpPr>
        <p:spPr>
          <a:xfrm>
            <a:off x="6816436" y="2876204"/>
            <a:ext cx="4260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Miembros con muy bajo rendimiento</a:t>
            </a:r>
          </a:p>
        </p:txBody>
      </p:sp>
      <p:pic>
        <p:nvPicPr>
          <p:cNvPr id="52" name="Picture 10">
            <a:extLst>
              <a:ext uri="{FF2B5EF4-FFF2-40B4-BE49-F238E27FC236}">
                <a16:creationId xmlns:a16="http://schemas.microsoft.com/office/drawing/2014/main" id="{1F127F42-3F8B-4B01-92DA-5EFB050DE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35" y="3688032"/>
            <a:ext cx="694390" cy="69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2D0B8FF8-0EC2-4200-87AB-0F022B9E459B}"/>
              </a:ext>
            </a:extLst>
          </p:cNvPr>
          <p:cNvSpPr txBox="1"/>
          <p:nvPr/>
        </p:nvSpPr>
        <p:spPr>
          <a:xfrm>
            <a:off x="6863606" y="3814661"/>
            <a:ext cx="233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Retrasos en </a:t>
            </a:r>
            <a:r>
              <a:rPr lang="es-ES" sz="2000" dirty="0" err="1">
                <a:solidFill>
                  <a:schemeClr val="bg1"/>
                </a:solidFill>
              </a:rPr>
              <a:t>BackEnd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8A648B8-620F-4CD3-AEF9-8640CBAFBE87}"/>
              </a:ext>
            </a:extLst>
          </p:cNvPr>
          <p:cNvSpPr txBox="1"/>
          <p:nvPr/>
        </p:nvSpPr>
        <p:spPr>
          <a:xfrm>
            <a:off x="6816436" y="4848524"/>
            <a:ext cx="4260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Respuesta tardía de usuarios piloto</a:t>
            </a:r>
          </a:p>
        </p:txBody>
      </p:sp>
      <p:pic>
        <p:nvPicPr>
          <p:cNvPr id="4" name="Imagen 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5E773F7F-BB1D-4F63-8BB6-DBD460232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155" y="1891717"/>
            <a:ext cx="543948" cy="707887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06AC2D60-564A-5044-8DF2-4E71172C8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389" y="4765623"/>
            <a:ext cx="565911" cy="5659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8D28AAC-64BE-CA4A-A836-2EBA54E3C0D9}"/>
              </a:ext>
            </a:extLst>
          </p:cNvPr>
          <p:cNvSpPr txBox="1"/>
          <p:nvPr/>
        </p:nvSpPr>
        <p:spPr>
          <a:xfrm>
            <a:off x="4275726" y="344104"/>
            <a:ext cx="364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Problemas encontrados</a:t>
            </a:r>
          </a:p>
        </p:txBody>
      </p:sp>
    </p:spTree>
    <p:extLst>
      <p:ext uri="{BB962C8B-B14F-4D97-AF65-F5344CB8AC3E}">
        <p14:creationId xmlns:p14="http://schemas.microsoft.com/office/powerpoint/2010/main" val="3824649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F9DFCB0-6743-C248-818F-84F1E821ECBC}"/>
              </a:ext>
            </a:extLst>
          </p:cNvPr>
          <p:cNvSpPr txBox="1"/>
          <p:nvPr/>
        </p:nvSpPr>
        <p:spPr>
          <a:xfrm>
            <a:off x="2921427" y="254928"/>
            <a:ext cx="617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Soluciones, métricas y umbrales</a:t>
            </a:r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35AB8B19-2D36-CF4B-A02A-255C6D29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10</a:t>
            </a:fld>
            <a:endParaRPr lang="es-ES"/>
          </a:p>
        </p:txBody>
      </p:sp>
      <p:pic>
        <p:nvPicPr>
          <p:cNvPr id="30" name="Gráfico 29" descr="Insignia 4 contorno">
            <a:extLst>
              <a:ext uri="{FF2B5EF4-FFF2-40B4-BE49-F238E27FC236}">
                <a16:creationId xmlns:a16="http://schemas.microsoft.com/office/drawing/2014/main" id="{2E3F9A2A-982A-40E7-B8AE-035BC6C7A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55" y="198826"/>
            <a:ext cx="425933" cy="425933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86644171-59F1-42DD-9767-CAAE297D5998}"/>
              </a:ext>
            </a:extLst>
          </p:cNvPr>
          <p:cNvSpPr txBox="1"/>
          <p:nvPr/>
        </p:nvSpPr>
        <p:spPr>
          <a:xfrm>
            <a:off x="520188" y="198826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Retrospectiva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DCE8A8D1-96FC-4B99-8457-E3CAC9BCEC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4065082"/>
                  </p:ext>
                </p:extLst>
              </p:nvPr>
            </p:nvGraphicFramePr>
            <p:xfrm>
              <a:off x="307222" y="1264674"/>
              <a:ext cx="11577555" cy="3974889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3032574">
                      <a:extLst>
                        <a:ext uri="{9D8B030D-6E8A-4147-A177-3AD203B41FA5}">
                          <a16:colId xmlns:a16="http://schemas.microsoft.com/office/drawing/2014/main" val="1142969557"/>
                        </a:ext>
                      </a:extLst>
                    </a:gridCol>
                    <a:gridCol w="4016968">
                      <a:extLst>
                        <a:ext uri="{9D8B030D-6E8A-4147-A177-3AD203B41FA5}">
                          <a16:colId xmlns:a16="http://schemas.microsoft.com/office/drawing/2014/main" val="2436447426"/>
                        </a:ext>
                      </a:extLst>
                    </a:gridCol>
                    <a:gridCol w="1399309">
                      <a:extLst>
                        <a:ext uri="{9D8B030D-6E8A-4147-A177-3AD203B41FA5}">
                          <a16:colId xmlns:a16="http://schemas.microsoft.com/office/drawing/2014/main" val="1992872123"/>
                        </a:ext>
                      </a:extLst>
                    </a:gridCol>
                    <a:gridCol w="1607127">
                      <a:extLst>
                        <a:ext uri="{9D8B030D-6E8A-4147-A177-3AD203B41FA5}">
                          <a16:colId xmlns:a16="http://schemas.microsoft.com/office/drawing/2014/main" val="1690658677"/>
                        </a:ext>
                      </a:extLst>
                    </a:gridCol>
                    <a:gridCol w="1521577">
                      <a:extLst>
                        <a:ext uri="{9D8B030D-6E8A-4147-A177-3AD203B41FA5}">
                          <a16:colId xmlns:a16="http://schemas.microsoft.com/office/drawing/2014/main" val="359547414"/>
                        </a:ext>
                      </a:extLst>
                    </a:gridCol>
                  </a:tblGrid>
                  <a:tr h="672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Nombre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Fórmula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Umbral</a:t>
                          </a:r>
                        </a:p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mínimo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Umbral</a:t>
                          </a:r>
                        </a:p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ideal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Fecha límite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1550077"/>
                      </a:ext>
                    </a:extLst>
                  </a:tr>
                  <a:tr h="868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Documento de reconducción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>
                              <a:solidFill>
                                <a:schemeClr val="bg1"/>
                              </a:solidFill>
                            </a:rPr>
                            <a:t>Media de rendimiento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&gt;=80%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&gt;=90%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2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Noto Sans Glagolitic" panose="020B0502040504020204" pitchFamily="34" charset="0"/>
                            </a:rPr>
                            <a:t>25/04/21</a:t>
                          </a: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678669749"/>
                      </a:ext>
                    </a:extLst>
                  </a:tr>
                  <a:tr h="6974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Reasignación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>
                              <a:solidFill>
                                <a:schemeClr val="bg1"/>
                              </a:solidFill>
                            </a:rPr>
                            <a:t>100%-%tareas retrasadas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&gt;75%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&gt;=90%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2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Noto Sans Glagolitic" panose="020B0502040504020204" pitchFamily="34" charset="0"/>
                            </a:rPr>
                            <a:t>25/04/21</a:t>
                          </a: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799550849"/>
                      </a:ext>
                    </a:extLst>
                  </a:tr>
                  <a:tr h="6569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Contraseñas autogeneradas, complejas y hacer más seguridad</a:t>
                          </a:r>
                          <a:endParaRPr lang="es-ES" dirty="0">
                            <a:solidFill>
                              <a:schemeClr val="bg1"/>
                            </a:solidFill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11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s-ES" sz="1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ES" sz="11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1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s-ES" sz="11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s-ES" sz="1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d>
                                      <m:dPr>
                                        <m:ctrlPr>
                                          <a:rPr lang="es-ES" sz="11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𝑐𝑢𝑒𝑛𝑡𝑎𝑠</m:t>
                                            </m:r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h𝑎𝑐𝑘𝑒𝑎𝑑𝑎𝑠</m:t>
                                            </m:r>
                                          </m:num>
                                          <m:den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𝑡𝑜𝑡𝑎𝑙</m:t>
                                            </m:r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𝑐𝑢𝑒𝑛𝑡𝑎𝑠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s-ES" sz="1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s-ES" sz="11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1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sup>
                                        <m:r>
                                          <a:rPr lang="es-ES" sz="11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s-ES" sz="11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s-ES" sz="11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𝑒𝑛𝑡𝑖𝑑𝑎𝑑𝑒𝑠</m:t>
                                            </m:r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𝑐𝑜𝑛</m:t>
                                            </m:r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𝑆𝑝𝑎𝑚</m:t>
                                            </m:r>
                                          </m:num>
                                          <m:den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𝑒𝑛𝑡𝑖𝑑𝑎𝑑𝑒𝑠</m:t>
                                            </m:r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s-ES" sz="11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𝑡𝑜𝑡𝑎𝑙𝑒𝑠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s-ES" sz="1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&gt;=90%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100%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2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Noto Sans Glagolitic" panose="020B0502040504020204" pitchFamily="34" charset="0"/>
                            </a:rPr>
                            <a:t>02/05/21</a:t>
                          </a: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2115599124"/>
                      </a:ext>
                    </a:extLst>
                  </a:tr>
                  <a:tr h="8223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Premiar con cuentas premium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</a:rPr>
                            <a:t>100*(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s-E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𝑟𝑒𝑠𝑝𝑢𝑒𝑠𝑡𝑎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𝑡𝑖𝑒𝑚𝑝𝑜</m:t>
                                  </m:r>
                                </m:num>
                                <m:den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𝑡𝑜𝑡𝑎𝑙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𝑢𝑠𝑢𝑎𝑟𝑖𝑜𝑠</m:t>
                                  </m:r>
                                </m:den>
                              </m:f>
                            </m:oMath>
                          </a14:m>
                          <a:r>
                            <a:rPr lang="es-ES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&gt;=80%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&gt;=90%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Noto Sans Glagolitic" panose="020B0502040504020204" pitchFamily="34" charset="0"/>
                            </a:rPr>
                            <a:t>25/04/21</a:t>
                          </a: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s-ES" sz="20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3462679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DCE8A8D1-96FC-4B99-8457-E3CAC9BCEC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4065082"/>
                  </p:ext>
                </p:extLst>
              </p:nvPr>
            </p:nvGraphicFramePr>
            <p:xfrm>
              <a:off x="307222" y="1264674"/>
              <a:ext cx="11577555" cy="3974889"/>
            </p:xfrm>
            <a:graphic>
              <a:graphicData uri="http://schemas.openxmlformats.org/drawingml/2006/table">
                <a:tbl>
                  <a:tblPr firstRow="1" bandRow="1">
                    <a:tableStyleId>{BC89EF96-8CEA-46FF-86C4-4CE0E7609802}</a:tableStyleId>
                  </a:tblPr>
                  <a:tblGrid>
                    <a:gridCol w="3032574">
                      <a:extLst>
                        <a:ext uri="{9D8B030D-6E8A-4147-A177-3AD203B41FA5}">
                          <a16:colId xmlns:a16="http://schemas.microsoft.com/office/drawing/2014/main" val="1142969557"/>
                        </a:ext>
                      </a:extLst>
                    </a:gridCol>
                    <a:gridCol w="4016968">
                      <a:extLst>
                        <a:ext uri="{9D8B030D-6E8A-4147-A177-3AD203B41FA5}">
                          <a16:colId xmlns:a16="http://schemas.microsoft.com/office/drawing/2014/main" val="2436447426"/>
                        </a:ext>
                      </a:extLst>
                    </a:gridCol>
                    <a:gridCol w="1399309">
                      <a:extLst>
                        <a:ext uri="{9D8B030D-6E8A-4147-A177-3AD203B41FA5}">
                          <a16:colId xmlns:a16="http://schemas.microsoft.com/office/drawing/2014/main" val="1992872123"/>
                        </a:ext>
                      </a:extLst>
                    </a:gridCol>
                    <a:gridCol w="1607127">
                      <a:extLst>
                        <a:ext uri="{9D8B030D-6E8A-4147-A177-3AD203B41FA5}">
                          <a16:colId xmlns:a16="http://schemas.microsoft.com/office/drawing/2014/main" val="1690658677"/>
                        </a:ext>
                      </a:extLst>
                    </a:gridCol>
                    <a:gridCol w="1521577">
                      <a:extLst>
                        <a:ext uri="{9D8B030D-6E8A-4147-A177-3AD203B41FA5}">
                          <a16:colId xmlns:a16="http://schemas.microsoft.com/office/drawing/2014/main" val="359547414"/>
                        </a:ext>
                      </a:extLst>
                    </a:gridCol>
                  </a:tblGrid>
                  <a:tr h="672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Nombre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Fórmula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Umbral</a:t>
                          </a:r>
                        </a:p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mínimo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Umbral</a:t>
                          </a:r>
                        </a:p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ideal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Fecha límite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1550077"/>
                      </a:ext>
                    </a:extLst>
                  </a:tr>
                  <a:tr h="868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Documento de reconducción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>
                              <a:solidFill>
                                <a:schemeClr val="bg1"/>
                              </a:solidFill>
                            </a:rPr>
                            <a:t>Media de rendimiento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&gt;=80%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&gt;=90%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2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Noto Sans Glagolitic" panose="020B0502040504020204" pitchFamily="34" charset="0"/>
                            </a:rPr>
                            <a:t>25/04/21</a:t>
                          </a: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678669749"/>
                      </a:ext>
                    </a:extLst>
                  </a:tr>
                  <a:tr h="6974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Reasignación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sz="2000" dirty="0">
                              <a:solidFill>
                                <a:schemeClr val="bg1"/>
                              </a:solidFill>
                            </a:rPr>
                            <a:t>100%-%tareas retrasadas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&gt;75%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&gt;=90%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2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Noto Sans Glagolitic" panose="020B0502040504020204" pitchFamily="34" charset="0"/>
                            </a:rPr>
                            <a:t>25/04/21</a:t>
                          </a: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799550849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Contraseñas autogeneradas, complejas y hacer más seguridad</a:t>
                          </a:r>
                          <a:endParaRPr lang="es-ES" dirty="0">
                            <a:solidFill>
                              <a:schemeClr val="bg1"/>
                            </a:solidFill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75721" t="-248667" r="-113202" b="-9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&gt;=90%</a:t>
                          </a:r>
                          <a:endParaRPr lang="es-ES" sz="1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100%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2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Noto Sans Glagolitic" panose="020B0502040504020204" pitchFamily="34" charset="0"/>
                            </a:rPr>
                            <a:t>02/05/21</a:t>
                          </a: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2115599124"/>
                      </a:ext>
                    </a:extLst>
                  </a:tr>
                  <a:tr h="8223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Premiar con cuentas premium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4"/>
                          <a:stretch>
                            <a:fillRect l="-75721" t="-387407" r="-113202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&gt;=80%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s-ES" sz="1800" b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&gt;=90%</a:t>
                          </a:r>
                          <a:endParaRPr lang="es-ES" sz="2800" dirty="0">
                            <a:solidFill>
                              <a:schemeClr val="bg1"/>
                            </a:solidFill>
                            <a:effectLst/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sz="2000" dirty="0">
                              <a:solidFill>
                                <a:schemeClr val="bg1"/>
                              </a:solidFill>
                              <a:effectLst/>
                              <a:latin typeface="+mn-lt"/>
                              <a:ea typeface="Noto Sans Glagolitic" panose="020B0502040504020204" pitchFamily="34" charset="0"/>
                            </a:rPr>
                            <a:t>25/04/21</a:t>
                          </a:r>
                        </a:p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s-ES" sz="2000" dirty="0">
                            <a:solidFill>
                              <a:schemeClr val="bg1"/>
                            </a:solidFill>
                            <a:effectLst/>
                            <a:latin typeface="+mn-lt"/>
                            <a:ea typeface="Noto Sans Glagolitic" panose="020B0502040504020204" pitchFamily="34" charset="0"/>
                          </a:endParaRP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34626798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7185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:a16="http://schemas.microsoft.com/office/drawing/2014/main" id="{0D06BCD6-6CA7-454A-8748-7B274860C4CF}"/>
              </a:ext>
            </a:extLst>
          </p:cNvPr>
          <p:cNvSpPr txBox="1"/>
          <p:nvPr/>
        </p:nvSpPr>
        <p:spPr>
          <a:xfrm>
            <a:off x="3724517" y="454983"/>
            <a:ext cx="4742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Estado de los problemas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D26C42E-BB51-5247-BD24-34B5B07D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11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0D8BD6-221A-1D40-86D8-F1AF6F1BFC4F}"/>
              </a:ext>
            </a:extLst>
          </p:cNvPr>
          <p:cNvSpPr txBox="1"/>
          <p:nvPr/>
        </p:nvSpPr>
        <p:spPr>
          <a:xfrm>
            <a:off x="6656294" y="6468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graphicFrame>
        <p:nvGraphicFramePr>
          <p:cNvPr id="51" name="Tabla 2">
            <a:extLst>
              <a:ext uri="{FF2B5EF4-FFF2-40B4-BE49-F238E27FC236}">
                <a16:creationId xmlns:a16="http://schemas.microsoft.com/office/drawing/2014/main" id="{E753647A-CF2B-4ECB-9055-6ABBA5C00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357512"/>
              </p:ext>
            </p:extLst>
          </p:nvPr>
        </p:nvGraphicFramePr>
        <p:xfrm>
          <a:off x="1061443" y="1878265"/>
          <a:ext cx="10069113" cy="280937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30309">
                  <a:extLst>
                    <a:ext uri="{9D8B030D-6E8A-4147-A177-3AD203B41FA5}">
                      <a16:colId xmlns:a16="http://schemas.microsoft.com/office/drawing/2014/main" val="1486019942"/>
                    </a:ext>
                  </a:extLst>
                </a:gridCol>
                <a:gridCol w="3365308">
                  <a:extLst>
                    <a:ext uri="{9D8B030D-6E8A-4147-A177-3AD203B41FA5}">
                      <a16:colId xmlns:a16="http://schemas.microsoft.com/office/drawing/2014/main" val="3466621942"/>
                    </a:ext>
                  </a:extLst>
                </a:gridCol>
                <a:gridCol w="1691016">
                  <a:extLst>
                    <a:ext uri="{9D8B030D-6E8A-4147-A177-3AD203B41FA5}">
                      <a16:colId xmlns:a16="http://schemas.microsoft.com/office/drawing/2014/main" val="1299627447"/>
                    </a:ext>
                  </a:extLst>
                </a:gridCol>
                <a:gridCol w="2682480">
                  <a:extLst>
                    <a:ext uri="{9D8B030D-6E8A-4147-A177-3AD203B41FA5}">
                      <a16:colId xmlns:a16="http://schemas.microsoft.com/office/drawing/2014/main" val="6132397"/>
                    </a:ext>
                  </a:extLst>
                </a:gridCol>
              </a:tblGrid>
              <a:tr h="473448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Problema</a:t>
                      </a:r>
                      <a:endParaRPr lang="es-ES" sz="180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Solución</a:t>
                      </a:r>
                      <a:endParaRPr lang="es-ES" sz="180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Resultado</a:t>
                      </a:r>
                      <a:endParaRPr lang="es-ES" sz="180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>
                          <a:solidFill>
                            <a:schemeClr val="bg1"/>
                          </a:solidFill>
                        </a:rPr>
                        <a:t>Estado del problema</a:t>
                      </a:r>
                      <a:endParaRPr lang="es-ES" sz="180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65872"/>
                  </a:ext>
                </a:extLst>
              </a:tr>
              <a:tr h="77220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Ataque a la aplicación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Contraseñas autogeneradas, complejas y hacer más seguridad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-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Pendiente de resolución</a:t>
                      </a: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72667157"/>
                  </a:ext>
                </a:extLst>
              </a:tr>
              <a:tr h="87926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Miembros del equipo con bajo rendimiento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Documento de </a:t>
                      </a:r>
                      <a:r>
                        <a:rPr lang="es-ES" sz="18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recoducción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93%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89999452"/>
                  </a:ext>
                </a:extLst>
              </a:tr>
              <a:tr h="6844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Retrasos en el Back </a:t>
                      </a:r>
                      <a:r>
                        <a:rPr lang="es-ES" sz="1800" b="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end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b="0" u="none" strike="noStrike" dirty="0">
                          <a:solidFill>
                            <a:schemeClr val="bg1"/>
                          </a:solidFill>
                          <a:effectLst/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Reasignación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bg1"/>
                          </a:solidFill>
                          <a:effectLst/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100%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269595881"/>
                  </a:ext>
                </a:extLst>
              </a:tr>
            </a:tbl>
          </a:graphicData>
        </a:graphic>
      </p:graphicFrame>
      <p:pic>
        <p:nvPicPr>
          <p:cNvPr id="14" name="Gráfico 13" descr="Insignia 4 contorno">
            <a:extLst>
              <a:ext uri="{FF2B5EF4-FFF2-40B4-BE49-F238E27FC236}">
                <a16:creationId xmlns:a16="http://schemas.microsoft.com/office/drawing/2014/main" id="{17FBD933-80DC-4AEA-B2DA-AD0BABABA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604" y="378039"/>
            <a:ext cx="425933" cy="42593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A82E2BD-422F-43E3-8CDD-FBB70B72BF88}"/>
              </a:ext>
            </a:extLst>
          </p:cNvPr>
          <p:cNvSpPr txBox="1"/>
          <p:nvPr/>
        </p:nvSpPr>
        <p:spPr>
          <a:xfrm>
            <a:off x="874537" y="378039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Retrospectiva</a:t>
            </a:r>
          </a:p>
        </p:txBody>
      </p:sp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362E6279-A6C1-4DF3-BFB1-B478146B7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223" y="3429000"/>
            <a:ext cx="531012" cy="531012"/>
          </a:xfrm>
          <a:prstGeom prst="rect">
            <a:avLst/>
          </a:prstGeom>
        </p:spPr>
      </p:pic>
      <p:pic>
        <p:nvPicPr>
          <p:cNvPr id="15" name="Imagen 14" descr="Icono&#10;&#10;Descripción generada automáticamente">
            <a:extLst>
              <a:ext uri="{FF2B5EF4-FFF2-40B4-BE49-F238E27FC236}">
                <a16:creationId xmlns:a16="http://schemas.microsoft.com/office/drawing/2014/main" id="{D68E386C-F512-44E1-B9EF-0B35366F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223" y="4230322"/>
            <a:ext cx="531012" cy="5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9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uadroTexto 26">
            <a:extLst>
              <a:ext uri="{FF2B5EF4-FFF2-40B4-BE49-F238E27FC236}">
                <a16:creationId xmlns:a16="http://schemas.microsoft.com/office/drawing/2014/main" id="{0D06BCD6-6CA7-454A-8748-7B274860C4CF}"/>
              </a:ext>
            </a:extLst>
          </p:cNvPr>
          <p:cNvSpPr txBox="1"/>
          <p:nvPr/>
        </p:nvSpPr>
        <p:spPr>
          <a:xfrm>
            <a:off x="4161397" y="436913"/>
            <a:ext cx="4077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Mejoras como grupo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D26C42E-BB51-5247-BD24-34B5B07D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12</a:t>
            </a:fld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0D8BD6-221A-1D40-86D8-F1AF6F1BFC4F}"/>
              </a:ext>
            </a:extLst>
          </p:cNvPr>
          <p:cNvSpPr txBox="1"/>
          <p:nvPr/>
        </p:nvSpPr>
        <p:spPr>
          <a:xfrm>
            <a:off x="6656294" y="64680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14" name="Gráfico 13" descr="Insignia 4 contorno">
            <a:extLst>
              <a:ext uri="{FF2B5EF4-FFF2-40B4-BE49-F238E27FC236}">
                <a16:creationId xmlns:a16="http://schemas.microsoft.com/office/drawing/2014/main" id="{17FBD933-80DC-4AEA-B2DA-AD0BABABA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604" y="378039"/>
            <a:ext cx="425933" cy="42593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A82E2BD-422F-43E3-8CDD-FBB70B72BF88}"/>
              </a:ext>
            </a:extLst>
          </p:cNvPr>
          <p:cNvSpPr txBox="1"/>
          <p:nvPr/>
        </p:nvSpPr>
        <p:spPr>
          <a:xfrm>
            <a:off x="874537" y="378039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Retrospectiva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9E133A-573A-3C4F-98B9-B39012797B47}"/>
              </a:ext>
            </a:extLst>
          </p:cNvPr>
          <p:cNvSpPr txBox="1"/>
          <p:nvPr/>
        </p:nvSpPr>
        <p:spPr>
          <a:xfrm>
            <a:off x="6098798" y="3067753"/>
            <a:ext cx="4280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Uso de </a:t>
            </a:r>
            <a:r>
              <a:rPr lang="es-ES" sz="2000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niko</a:t>
            </a:r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niko</a:t>
            </a:r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 para conocer el estado de animo del equipo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7BEF90-71F0-A64F-8387-7D1E1EDAB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04" y="1669310"/>
            <a:ext cx="4593296" cy="381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2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34">
            <a:extLst>
              <a:ext uri="{FF2B5EF4-FFF2-40B4-BE49-F238E27FC236}">
                <a16:creationId xmlns:a16="http://schemas.microsoft.com/office/drawing/2014/main" id="{4DACD603-1977-6B44-9412-DA1C61EFDFF2}"/>
              </a:ext>
            </a:extLst>
          </p:cNvPr>
          <p:cNvGrpSpPr/>
          <p:nvPr/>
        </p:nvGrpSpPr>
        <p:grpSpPr>
          <a:xfrm>
            <a:off x="9768616" y="3372014"/>
            <a:ext cx="2203483" cy="2687684"/>
            <a:chOff x="3389152" y="2224726"/>
            <a:chExt cx="2203483" cy="2687684"/>
          </a:xfrm>
          <a:solidFill>
            <a:srgbClr val="FFC000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0D7DDA7D-F688-C341-B540-818DB29A526C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806423" y="2224726"/>
              <a:ext cx="1371034" cy="2278778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7A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2FA61FC-0C5B-1B43-9750-CB2B9226DDAD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921239" y="3693016"/>
              <a:ext cx="97258" cy="165236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9A671D9-6398-6E47-B9C6-06FAF60F1225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617959" y="3071816"/>
              <a:ext cx="352431" cy="565773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52CE4A6-FECE-E14F-86D5-3BB3776D17C9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97802" y="3473401"/>
              <a:ext cx="157916" cy="195564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4DD644D-79F5-A841-B827-98A2046F6C91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65383" y="3720208"/>
              <a:ext cx="569957" cy="621200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105EBB5-3F9C-1C4F-9C41-B07FEB8FF0EC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447493" y="4577757"/>
              <a:ext cx="87847" cy="334653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0CD251B-10C1-694F-9406-FD9B17F3C13A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4846986" y="4466902"/>
              <a:ext cx="222754" cy="309553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C69FEB6-1E91-2848-BCC7-14DE4A6D6C59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525105" y="3224503"/>
              <a:ext cx="312692" cy="219617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D842C7-0DCA-104B-AFD4-0E4D3960B649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143990" y="4167808"/>
              <a:ext cx="312692" cy="217524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F439DB5-6A02-D743-9C60-FF8456487CC8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389152" y="3758902"/>
              <a:ext cx="334653" cy="88893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D569085-3039-F24A-A200-44F5600DED4B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260073" y="3758902"/>
              <a:ext cx="332562" cy="88893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235FFEBC-AD2A-CF4E-8F45-736F3E0ACD74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525105" y="4167808"/>
              <a:ext cx="312692" cy="217524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B237F60-2FB3-464B-898F-6F730380472A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143990" y="3224503"/>
              <a:ext cx="312692" cy="219617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538B93F2-B069-BD40-AD37-4D6BD736009F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3912047" y="4466902"/>
              <a:ext cx="222754" cy="309553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5" name="Straight Connector 4">
            <a:extLst>
              <a:ext uri="{FF2B5EF4-FFF2-40B4-BE49-F238E27FC236}">
                <a16:creationId xmlns:a16="http://schemas.microsoft.com/office/drawing/2014/main" id="{D3CA886C-E932-104B-9AB7-1FEC7FC95882}"/>
              </a:ext>
            </a:extLst>
          </p:cNvPr>
          <p:cNvCxnSpPr>
            <a:cxnSpLocks/>
          </p:cNvCxnSpPr>
          <p:nvPr/>
        </p:nvCxnSpPr>
        <p:spPr>
          <a:xfrm>
            <a:off x="10870880" y="0"/>
            <a:ext cx="0" cy="337201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D06BCD6-6CA7-454A-8748-7B274860C4CF}"/>
              </a:ext>
            </a:extLst>
          </p:cNvPr>
          <p:cNvSpPr txBox="1"/>
          <p:nvPr/>
        </p:nvSpPr>
        <p:spPr>
          <a:xfrm>
            <a:off x="3994944" y="404504"/>
            <a:ext cx="4202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Lecciones aprendidas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42CF35F-F527-5044-9259-4CD9349C789E}"/>
              </a:ext>
            </a:extLst>
          </p:cNvPr>
          <p:cNvSpPr txBox="1"/>
          <p:nvPr/>
        </p:nvSpPr>
        <p:spPr>
          <a:xfrm>
            <a:off x="2547954" y="1966066"/>
            <a:ext cx="3821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Mayor precaución en el despliegue</a:t>
            </a:r>
          </a:p>
        </p:txBody>
      </p:sp>
      <p:pic>
        <p:nvPicPr>
          <p:cNvPr id="8" name="Imagen 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AA90A21F-0697-9F48-B491-1D848E94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81" y="2748733"/>
            <a:ext cx="814538" cy="814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268BFF70-B578-5944-83E6-D9A1586720AB}"/>
              </a:ext>
            </a:extLst>
          </p:cNvPr>
          <p:cNvSpPr txBox="1"/>
          <p:nvPr/>
        </p:nvSpPr>
        <p:spPr>
          <a:xfrm>
            <a:off x="2547954" y="2971904"/>
            <a:ext cx="3679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Gestión y resolución de conflictos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B5B14FD-C275-5045-A3BD-EF23E71B2F4C}"/>
              </a:ext>
            </a:extLst>
          </p:cNvPr>
          <p:cNvSpPr txBox="1"/>
          <p:nvPr/>
        </p:nvSpPr>
        <p:spPr>
          <a:xfrm>
            <a:off x="2509097" y="4128238"/>
            <a:ext cx="2543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Mejora de desempeño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F9B90D3-4662-E744-B9FD-5BB6CB9C7EC0}"/>
              </a:ext>
            </a:extLst>
          </p:cNvPr>
          <p:cNvSpPr txBox="1"/>
          <p:nvPr/>
        </p:nvSpPr>
        <p:spPr>
          <a:xfrm>
            <a:off x="2401812" y="5169174"/>
            <a:ext cx="6163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Preparación previa de presentación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D26C42E-BB51-5247-BD24-34B5B07D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 descr="Un dibujo de una señal de alto&#10;&#10;Descripción generada automáticamente con confianza baja">
            <a:extLst>
              <a:ext uri="{FF2B5EF4-FFF2-40B4-BE49-F238E27FC236}">
                <a16:creationId xmlns:a16="http://schemas.microsoft.com/office/drawing/2014/main" id="{00E7768A-12CD-F848-A3D2-FB439A65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181" y="5027330"/>
            <a:ext cx="717224" cy="717224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928A1B40-8D95-4712-8E21-A520276A1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079" y="4285073"/>
            <a:ext cx="522684" cy="522684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8A628B6E-A5F3-4CC2-A81E-7BCCACCB0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411" y="3924172"/>
            <a:ext cx="567653" cy="567653"/>
          </a:xfrm>
          <a:prstGeom prst="rect">
            <a:avLst/>
          </a:prstGeom>
        </p:spPr>
      </p:pic>
      <p:pic>
        <p:nvPicPr>
          <p:cNvPr id="35" name="Gráfico 34" descr="Insignia 4 contorno">
            <a:extLst>
              <a:ext uri="{FF2B5EF4-FFF2-40B4-BE49-F238E27FC236}">
                <a16:creationId xmlns:a16="http://schemas.microsoft.com/office/drawing/2014/main" id="{149F81B2-405D-41D9-BE5C-AF2AA6F74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604" y="378039"/>
            <a:ext cx="425933" cy="42593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A8F3254F-3B7A-439A-89B0-013372593812}"/>
              </a:ext>
            </a:extLst>
          </p:cNvPr>
          <p:cNvSpPr txBox="1"/>
          <p:nvPr/>
        </p:nvSpPr>
        <p:spPr>
          <a:xfrm>
            <a:off x="874537" y="378039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Retrospectiva</a:t>
            </a:r>
          </a:p>
        </p:txBody>
      </p:sp>
      <p:pic>
        <p:nvPicPr>
          <p:cNvPr id="31" name="Imagen 30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E515C803-294D-46CA-806C-C048C89CF0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1003" y="1812177"/>
            <a:ext cx="543948" cy="7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17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D68EBAF0-97F1-B748-A7F0-F145956D5CB6}"/>
              </a:ext>
            </a:extLst>
          </p:cNvPr>
          <p:cNvSpPr txBox="1"/>
          <p:nvPr/>
        </p:nvSpPr>
        <p:spPr>
          <a:xfrm>
            <a:off x="719693" y="175963"/>
            <a:ext cx="3838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Gestión de usuarios piloto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59A56D-DB0B-094E-9897-90C3B133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14</a:t>
            </a:fld>
            <a:endParaRPr lang="es-ES"/>
          </a:p>
        </p:txBody>
      </p:sp>
      <p:pic>
        <p:nvPicPr>
          <p:cNvPr id="36" name="Gráfico 35" descr="Insignia 5 contorno">
            <a:extLst>
              <a:ext uri="{FF2B5EF4-FFF2-40B4-BE49-F238E27FC236}">
                <a16:creationId xmlns:a16="http://schemas.microsoft.com/office/drawing/2014/main" id="{76B41622-370F-497F-8B5F-639E9CAC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067" y="128731"/>
            <a:ext cx="494574" cy="494574"/>
          </a:xfrm>
          <a:prstGeom prst="rect">
            <a:avLst/>
          </a:prstGeom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4B056406-B4D3-B74F-AD9F-2AA705E2B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139553"/>
              </p:ext>
            </p:extLst>
          </p:nvPr>
        </p:nvGraphicFramePr>
        <p:xfrm>
          <a:off x="1573411" y="1415634"/>
          <a:ext cx="9045178" cy="244201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36435">
                  <a:extLst>
                    <a:ext uri="{9D8B030D-6E8A-4147-A177-3AD203B41FA5}">
                      <a16:colId xmlns:a16="http://schemas.microsoft.com/office/drawing/2014/main" val="441802858"/>
                    </a:ext>
                  </a:extLst>
                </a:gridCol>
                <a:gridCol w="5504197">
                  <a:extLst>
                    <a:ext uri="{9D8B030D-6E8A-4147-A177-3AD203B41FA5}">
                      <a16:colId xmlns:a16="http://schemas.microsoft.com/office/drawing/2014/main" val="2352052705"/>
                    </a:ext>
                  </a:extLst>
                </a:gridCol>
                <a:gridCol w="2104546">
                  <a:extLst>
                    <a:ext uri="{9D8B030D-6E8A-4147-A177-3AD203B41FA5}">
                      <a16:colId xmlns:a16="http://schemas.microsoft.com/office/drawing/2014/main" val="1793411877"/>
                    </a:ext>
                  </a:extLst>
                </a:gridCol>
              </a:tblGrid>
              <a:tr h="488402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Entrega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Recogida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041215"/>
                  </a:ext>
                </a:extLst>
              </a:tr>
              <a:tr h="488402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05/04/21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Primeras impresiones sobre la aplicación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09/04/21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177986"/>
                  </a:ext>
                </a:extLst>
              </a:tr>
              <a:tr h="488402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19/04/21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Funcionalidades y comentarios adicionales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22/04/21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251992"/>
                  </a:ext>
                </a:extLst>
              </a:tr>
              <a:tr h="488402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03/05/21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Mejoras finales de la aplicación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06/05/21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11247936"/>
                  </a:ext>
                </a:extLst>
              </a:tr>
              <a:tr h="488402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17/05/21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Opinión final de la aplicación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21/05/21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493574"/>
                  </a:ext>
                </a:extLst>
              </a:tr>
            </a:tbl>
          </a:graphicData>
        </a:graphic>
      </p:graphicFrame>
      <p:grpSp>
        <p:nvGrpSpPr>
          <p:cNvPr id="39" name="Group 88">
            <a:extLst>
              <a:ext uri="{FF2B5EF4-FFF2-40B4-BE49-F238E27FC236}">
                <a16:creationId xmlns:a16="http://schemas.microsoft.com/office/drawing/2014/main" id="{D65AD0D3-4A72-D542-A185-9F8793CD307C}"/>
              </a:ext>
            </a:extLst>
          </p:cNvPr>
          <p:cNvGrpSpPr/>
          <p:nvPr/>
        </p:nvGrpSpPr>
        <p:grpSpPr>
          <a:xfrm>
            <a:off x="3666623" y="4550538"/>
            <a:ext cx="4730816" cy="1056219"/>
            <a:chOff x="1885601" y="3961065"/>
            <a:chExt cx="8605936" cy="179753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4FDC269-7952-0C49-A0CC-4C41C8F7CD0C}"/>
                </a:ext>
              </a:extLst>
            </p:cNvPr>
            <p:cNvGrpSpPr/>
            <p:nvPr/>
          </p:nvGrpSpPr>
          <p:grpSpPr>
            <a:xfrm>
              <a:off x="6418609" y="3961065"/>
              <a:ext cx="1361075" cy="1566906"/>
              <a:chOff x="5709865" y="3492501"/>
              <a:chExt cx="383352" cy="441325"/>
            </a:xfrm>
            <a:solidFill>
              <a:schemeClr val="accent3"/>
            </a:solidFill>
          </p:grpSpPr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BC38BC1D-12DC-2443-8352-064951D56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C5EF7223-DB15-AE42-8C0B-75E022BD9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28">
              <a:extLst>
                <a:ext uri="{FF2B5EF4-FFF2-40B4-BE49-F238E27FC236}">
                  <a16:creationId xmlns:a16="http://schemas.microsoft.com/office/drawing/2014/main" id="{FD0B4093-09D4-0743-A89A-142CC8DF0A27}"/>
                </a:ext>
              </a:extLst>
            </p:cNvPr>
            <p:cNvGrpSpPr/>
            <p:nvPr/>
          </p:nvGrpSpPr>
          <p:grpSpPr>
            <a:xfrm>
              <a:off x="4597454" y="3961065"/>
              <a:ext cx="1361075" cy="1566906"/>
              <a:chOff x="5709865" y="3492501"/>
              <a:chExt cx="383352" cy="441325"/>
            </a:xfrm>
            <a:solidFill>
              <a:schemeClr val="accent5"/>
            </a:solidFill>
          </p:grpSpPr>
          <p:sp>
            <p:nvSpPr>
              <p:cNvPr id="67" name="Freeform 5">
                <a:extLst>
                  <a:ext uri="{FF2B5EF4-FFF2-40B4-BE49-F238E27FC236}">
                    <a16:creationId xmlns:a16="http://schemas.microsoft.com/office/drawing/2014/main" id="{A16D4EC1-2148-8C42-908A-AB6C5F228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5EF757C1-83D3-064D-A5C6-1833DDE42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22">
              <a:extLst>
                <a:ext uri="{FF2B5EF4-FFF2-40B4-BE49-F238E27FC236}">
                  <a16:creationId xmlns:a16="http://schemas.microsoft.com/office/drawing/2014/main" id="{2FAA3A70-1053-8642-B0E1-AA596D87C4A6}"/>
                </a:ext>
              </a:extLst>
            </p:cNvPr>
            <p:cNvGrpSpPr/>
            <p:nvPr/>
          </p:nvGrpSpPr>
          <p:grpSpPr>
            <a:xfrm>
              <a:off x="2800155" y="3961065"/>
              <a:ext cx="1361075" cy="1566906"/>
              <a:chOff x="5709865" y="3492501"/>
              <a:chExt cx="383352" cy="441325"/>
            </a:xfrm>
            <a:solidFill>
              <a:schemeClr val="accent4"/>
            </a:solidFill>
          </p:grpSpPr>
          <p:sp>
            <p:nvSpPr>
              <p:cNvPr id="65" name="Freeform 5">
                <a:extLst>
                  <a:ext uri="{FF2B5EF4-FFF2-40B4-BE49-F238E27FC236}">
                    <a16:creationId xmlns:a16="http://schemas.microsoft.com/office/drawing/2014/main" id="{C97EC40F-0D4F-4543-9ECE-07048A2FB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6260D216-C21A-4F46-B2FF-5EFDBEC53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15">
              <a:extLst>
                <a:ext uri="{FF2B5EF4-FFF2-40B4-BE49-F238E27FC236}">
                  <a16:creationId xmlns:a16="http://schemas.microsoft.com/office/drawing/2014/main" id="{EC3020A4-C44F-704E-8245-E79931401D16}"/>
                </a:ext>
              </a:extLst>
            </p:cNvPr>
            <p:cNvGrpSpPr/>
            <p:nvPr/>
          </p:nvGrpSpPr>
          <p:grpSpPr>
            <a:xfrm>
              <a:off x="1885601" y="4191691"/>
              <a:ext cx="1361075" cy="1566906"/>
              <a:chOff x="5709865" y="3492501"/>
              <a:chExt cx="383352" cy="441325"/>
            </a:xfrm>
            <a:solidFill>
              <a:schemeClr val="accent1"/>
            </a:solidFill>
          </p:grpSpPr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CBC22016-57DC-DB43-89C8-7B3220850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DAD27252-7142-6F4D-8D63-9EC0E43F2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25">
              <a:extLst>
                <a:ext uri="{FF2B5EF4-FFF2-40B4-BE49-F238E27FC236}">
                  <a16:creationId xmlns:a16="http://schemas.microsoft.com/office/drawing/2014/main" id="{8213FDE0-CD3E-634C-8451-1725AF95EDE3}"/>
                </a:ext>
              </a:extLst>
            </p:cNvPr>
            <p:cNvGrpSpPr/>
            <p:nvPr/>
          </p:nvGrpSpPr>
          <p:grpSpPr>
            <a:xfrm>
              <a:off x="3698804" y="4191691"/>
              <a:ext cx="1361075" cy="1566906"/>
              <a:chOff x="5709865" y="3492501"/>
              <a:chExt cx="383352" cy="441325"/>
            </a:xfrm>
            <a:solidFill>
              <a:schemeClr val="accent2"/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4C1C340D-7F77-9D49-9B02-3ECB74ADC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12DF2A14-7867-4B45-A75F-DC5C1E781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3BDA082B-9C88-4945-926F-B312C31D9104}"/>
                </a:ext>
              </a:extLst>
            </p:cNvPr>
            <p:cNvGrpSpPr/>
            <p:nvPr/>
          </p:nvGrpSpPr>
          <p:grpSpPr>
            <a:xfrm>
              <a:off x="5512008" y="4191691"/>
              <a:ext cx="1361075" cy="1566906"/>
              <a:chOff x="5709865" y="3492501"/>
              <a:chExt cx="383352" cy="441325"/>
            </a:xfrm>
            <a:solidFill>
              <a:schemeClr val="accent6"/>
            </a:solidFill>
          </p:grpSpPr>
          <p:sp>
            <p:nvSpPr>
              <p:cNvPr id="59" name="Freeform 5">
                <a:extLst>
                  <a:ext uri="{FF2B5EF4-FFF2-40B4-BE49-F238E27FC236}">
                    <a16:creationId xmlns:a16="http://schemas.microsoft.com/office/drawing/2014/main" id="{7E513419-AC27-764F-AEC8-959469D47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Freeform 6">
                <a:extLst>
                  <a:ext uri="{FF2B5EF4-FFF2-40B4-BE49-F238E27FC236}">
                    <a16:creationId xmlns:a16="http://schemas.microsoft.com/office/drawing/2014/main" id="{3715F6A4-0A70-104D-8831-BA96336AC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0" name="Group 34">
              <a:extLst>
                <a:ext uri="{FF2B5EF4-FFF2-40B4-BE49-F238E27FC236}">
                  <a16:creationId xmlns:a16="http://schemas.microsoft.com/office/drawing/2014/main" id="{3B34611D-4CC2-B344-AF2C-ACA3FE180FAB}"/>
                </a:ext>
              </a:extLst>
            </p:cNvPr>
            <p:cNvGrpSpPr/>
            <p:nvPr/>
          </p:nvGrpSpPr>
          <p:grpSpPr>
            <a:xfrm>
              <a:off x="8215908" y="3961065"/>
              <a:ext cx="1361075" cy="1566906"/>
              <a:chOff x="5709865" y="3492501"/>
              <a:chExt cx="383352" cy="441325"/>
            </a:xfrm>
            <a:solidFill>
              <a:schemeClr val="accent4"/>
            </a:solidFill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35272C6-802F-B547-B757-1B213A425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505A676F-4B62-9B4E-A027-3F46D8075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45">
              <a:extLst>
                <a:ext uri="{FF2B5EF4-FFF2-40B4-BE49-F238E27FC236}">
                  <a16:creationId xmlns:a16="http://schemas.microsoft.com/office/drawing/2014/main" id="{EA81F156-00A3-9843-A2C0-710D7E1D02DD}"/>
                </a:ext>
              </a:extLst>
            </p:cNvPr>
            <p:cNvGrpSpPr/>
            <p:nvPr/>
          </p:nvGrpSpPr>
          <p:grpSpPr>
            <a:xfrm>
              <a:off x="7317259" y="4191691"/>
              <a:ext cx="1361075" cy="1566906"/>
              <a:chOff x="5709865" y="3492501"/>
              <a:chExt cx="383352" cy="441325"/>
            </a:xfrm>
            <a:solidFill>
              <a:schemeClr val="accent1"/>
            </a:solidFill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FD693E15-CADA-5A4C-A274-51C672CD7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10CBAF28-9DC4-1442-8A95-DC7D93BCB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48">
              <a:extLst>
                <a:ext uri="{FF2B5EF4-FFF2-40B4-BE49-F238E27FC236}">
                  <a16:creationId xmlns:a16="http://schemas.microsoft.com/office/drawing/2014/main" id="{F84C7B93-EE3E-984A-AEF0-732E9E4A2DAA}"/>
                </a:ext>
              </a:extLst>
            </p:cNvPr>
            <p:cNvGrpSpPr/>
            <p:nvPr/>
          </p:nvGrpSpPr>
          <p:grpSpPr>
            <a:xfrm>
              <a:off x="9130462" y="4191691"/>
              <a:ext cx="1361075" cy="1566906"/>
              <a:chOff x="5709865" y="3492501"/>
              <a:chExt cx="383352" cy="441325"/>
            </a:xfrm>
            <a:solidFill>
              <a:schemeClr val="accent2"/>
            </a:solidFill>
          </p:grpSpPr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id="{6758895A-3853-F245-9FBB-58D2EDBCD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865" y="3732213"/>
                <a:ext cx="383352" cy="201613"/>
              </a:xfrm>
              <a:custGeom>
                <a:avLst/>
                <a:gdLst>
                  <a:gd name="T0" fmla="*/ 0 w 270"/>
                  <a:gd name="T1" fmla="*/ 143 h 143"/>
                  <a:gd name="T2" fmla="*/ 61 w 270"/>
                  <a:gd name="T3" fmla="*/ 31 h 143"/>
                  <a:gd name="T4" fmla="*/ 206 w 270"/>
                  <a:gd name="T5" fmla="*/ 30 h 143"/>
                  <a:gd name="T6" fmla="*/ 270 w 270"/>
                  <a:gd name="T7" fmla="*/ 143 h 143"/>
                  <a:gd name="T8" fmla="*/ 0 w 270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143">
                    <a:moveTo>
                      <a:pt x="0" y="143"/>
                    </a:moveTo>
                    <a:cubicBezTo>
                      <a:pt x="2" y="96"/>
                      <a:pt x="21" y="57"/>
                      <a:pt x="61" y="31"/>
                    </a:cubicBezTo>
                    <a:cubicBezTo>
                      <a:pt x="108" y="1"/>
                      <a:pt x="158" y="0"/>
                      <a:pt x="206" y="30"/>
                    </a:cubicBezTo>
                    <a:cubicBezTo>
                      <a:pt x="248" y="55"/>
                      <a:pt x="268" y="94"/>
                      <a:pt x="270" y="143"/>
                    </a:cubicBezTo>
                    <a:cubicBezTo>
                      <a:pt x="180" y="143"/>
                      <a:pt x="90" y="143"/>
                      <a:pt x="0" y="1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id="{3CBC1F49-9B04-4E4A-A976-CFB877947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536" y="3492501"/>
                <a:ext cx="226818" cy="220663"/>
              </a:xfrm>
              <a:custGeom>
                <a:avLst/>
                <a:gdLst>
                  <a:gd name="T0" fmla="*/ 79 w 158"/>
                  <a:gd name="T1" fmla="*/ 157 h 157"/>
                  <a:gd name="T2" fmla="*/ 0 w 158"/>
                  <a:gd name="T3" fmla="*/ 78 h 157"/>
                  <a:gd name="T4" fmla="*/ 79 w 158"/>
                  <a:gd name="T5" fmla="*/ 0 h 157"/>
                  <a:gd name="T6" fmla="*/ 157 w 158"/>
                  <a:gd name="T7" fmla="*/ 79 h 157"/>
                  <a:gd name="T8" fmla="*/ 79 w 15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7">
                    <a:moveTo>
                      <a:pt x="79" y="157"/>
                    </a:moveTo>
                    <a:cubicBezTo>
                      <a:pt x="36" y="157"/>
                      <a:pt x="0" y="122"/>
                      <a:pt x="0" y="78"/>
                    </a:cubicBezTo>
                    <a:cubicBezTo>
                      <a:pt x="1" y="35"/>
                      <a:pt x="35" y="0"/>
                      <a:pt x="79" y="0"/>
                    </a:cubicBezTo>
                    <a:cubicBezTo>
                      <a:pt x="123" y="0"/>
                      <a:pt x="158" y="35"/>
                      <a:pt x="157" y="79"/>
                    </a:cubicBezTo>
                    <a:cubicBezTo>
                      <a:pt x="157" y="122"/>
                      <a:pt x="122" y="157"/>
                      <a:pt x="79" y="1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4" name="Freeform 5">
            <a:extLst>
              <a:ext uri="{FF2B5EF4-FFF2-40B4-BE49-F238E27FC236}">
                <a16:creationId xmlns:a16="http://schemas.microsoft.com/office/drawing/2014/main" id="{CF5552F3-F22F-40B1-B3FA-4028871A4D7B}"/>
              </a:ext>
            </a:extLst>
          </p:cNvPr>
          <p:cNvSpPr>
            <a:spLocks/>
          </p:cNvSpPr>
          <p:nvPr/>
        </p:nvSpPr>
        <p:spPr bwMode="auto">
          <a:xfrm>
            <a:off x="487877" y="2636639"/>
            <a:ext cx="494574" cy="223907"/>
          </a:xfrm>
          <a:custGeom>
            <a:avLst/>
            <a:gdLst>
              <a:gd name="T0" fmla="*/ 0 w 270"/>
              <a:gd name="T1" fmla="*/ 143 h 143"/>
              <a:gd name="T2" fmla="*/ 61 w 270"/>
              <a:gd name="T3" fmla="*/ 31 h 143"/>
              <a:gd name="T4" fmla="*/ 206 w 270"/>
              <a:gd name="T5" fmla="*/ 30 h 143"/>
              <a:gd name="T6" fmla="*/ 270 w 270"/>
              <a:gd name="T7" fmla="*/ 143 h 143"/>
              <a:gd name="T8" fmla="*/ 0 w 270"/>
              <a:gd name="T9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143">
                <a:moveTo>
                  <a:pt x="0" y="143"/>
                </a:moveTo>
                <a:cubicBezTo>
                  <a:pt x="2" y="96"/>
                  <a:pt x="21" y="57"/>
                  <a:pt x="61" y="31"/>
                </a:cubicBezTo>
                <a:cubicBezTo>
                  <a:pt x="108" y="1"/>
                  <a:pt x="158" y="0"/>
                  <a:pt x="206" y="30"/>
                </a:cubicBezTo>
                <a:cubicBezTo>
                  <a:pt x="248" y="55"/>
                  <a:pt x="268" y="94"/>
                  <a:pt x="270" y="143"/>
                </a:cubicBezTo>
                <a:cubicBezTo>
                  <a:pt x="180" y="143"/>
                  <a:pt x="90" y="143"/>
                  <a:pt x="0" y="143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99552BE7-6ED0-47CA-A161-2E94083FF3EF}"/>
              </a:ext>
            </a:extLst>
          </p:cNvPr>
          <p:cNvSpPr>
            <a:spLocks/>
          </p:cNvSpPr>
          <p:nvPr/>
        </p:nvSpPr>
        <p:spPr bwMode="auto">
          <a:xfrm>
            <a:off x="630315" y="2412731"/>
            <a:ext cx="251809" cy="223908"/>
          </a:xfrm>
          <a:custGeom>
            <a:avLst/>
            <a:gdLst>
              <a:gd name="T0" fmla="*/ 79 w 158"/>
              <a:gd name="T1" fmla="*/ 157 h 157"/>
              <a:gd name="T2" fmla="*/ 0 w 158"/>
              <a:gd name="T3" fmla="*/ 78 h 157"/>
              <a:gd name="T4" fmla="*/ 79 w 158"/>
              <a:gd name="T5" fmla="*/ 0 h 157"/>
              <a:gd name="T6" fmla="*/ 157 w 158"/>
              <a:gd name="T7" fmla="*/ 79 h 157"/>
              <a:gd name="T8" fmla="*/ 79 w 158"/>
              <a:gd name="T9" fmla="*/ 157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157">
                <a:moveTo>
                  <a:pt x="79" y="157"/>
                </a:moveTo>
                <a:cubicBezTo>
                  <a:pt x="36" y="157"/>
                  <a:pt x="0" y="122"/>
                  <a:pt x="0" y="78"/>
                </a:cubicBezTo>
                <a:cubicBezTo>
                  <a:pt x="1" y="35"/>
                  <a:pt x="35" y="0"/>
                  <a:pt x="79" y="0"/>
                </a:cubicBezTo>
                <a:cubicBezTo>
                  <a:pt x="123" y="0"/>
                  <a:pt x="158" y="35"/>
                  <a:pt x="157" y="79"/>
                </a:cubicBezTo>
                <a:cubicBezTo>
                  <a:pt x="157" y="122"/>
                  <a:pt x="122" y="157"/>
                  <a:pt x="79" y="157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F9AD3F01-0C65-47F6-A987-71A47DD7E6CC}"/>
              </a:ext>
            </a:extLst>
          </p:cNvPr>
          <p:cNvSpPr>
            <a:spLocks/>
          </p:cNvSpPr>
          <p:nvPr/>
        </p:nvSpPr>
        <p:spPr bwMode="auto">
          <a:xfrm>
            <a:off x="487877" y="2123808"/>
            <a:ext cx="494574" cy="223907"/>
          </a:xfrm>
          <a:custGeom>
            <a:avLst/>
            <a:gdLst>
              <a:gd name="T0" fmla="*/ 0 w 270"/>
              <a:gd name="T1" fmla="*/ 143 h 143"/>
              <a:gd name="T2" fmla="*/ 61 w 270"/>
              <a:gd name="T3" fmla="*/ 31 h 143"/>
              <a:gd name="T4" fmla="*/ 206 w 270"/>
              <a:gd name="T5" fmla="*/ 30 h 143"/>
              <a:gd name="T6" fmla="*/ 270 w 270"/>
              <a:gd name="T7" fmla="*/ 143 h 143"/>
              <a:gd name="T8" fmla="*/ 0 w 270"/>
              <a:gd name="T9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0" h="143">
                <a:moveTo>
                  <a:pt x="0" y="143"/>
                </a:moveTo>
                <a:cubicBezTo>
                  <a:pt x="2" y="96"/>
                  <a:pt x="21" y="57"/>
                  <a:pt x="61" y="31"/>
                </a:cubicBezTo>
                <a:cubicBezTo>
                  <a:pt x="108" y="1"/>
                  <a:pt x="158" y="0"/>
                  <a:pt x="206" y="30"/>
                </a:cubicBezTo>
                <a:cubicBezTo>
                  <a:pt x="248" y="55"/>
                  <a:pt x="268" y="94"/>
                  <a:pt x="270" y="143"/>
                </a:cubicBezTo>
                <a:cubicBezTo>
                  <a:pt x="180" y="143"/>
                  <a:pt x="90" y="143"/>
                  <a:pt x="0" y="143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A004C421-928B-4C83-8D55-42EB437E9869}"/>
              </a:ext>
            </a:extLst>
          </p:cNvPr>
          <p:cNvSpPr>
            <a:spLocks/>
          </p:cNvSpPr>
          <p:nvPr/>
        </p:nvSpPr>
        <p:spPr bwMode="auto">
          <a:xfrm>
            <a:off x="630315" y="1899900"/>
            <a:ext cx="251809" cy="223908"/>
          </a:xfrm>
          <a:custGeom>
            <a:avLst/>
            <a:gdLst>
              <a:gd name="T0" fmla="*/ 79 w 158"/>
              <a:gd name="T1" fmla="*/ 157 h 157"/>
              <a:gd name="T2" fmla="*/ 0 w 158"/>
              <a:gd name="T3" fmla="*/ 78 h 157"/>
              <a:gd name="T4" fmla="*/ 79 w 158"/>
              <a:gd name="T5" fmla="*/ 0 h 157"/>
              <a:gd name="T6" fmla="*/ 157 w 158"/>
              <a:gd name="T7" fmla="*/ 79 h 157"/>
              <a:gd name="T8" fmla="*/ 79 w 158"/>
              <a:gd name="T9" fmla="*/ 157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8" h="157">
                <a:moveTo>
                  <a:pt x="79" y="157"/>
                </a:moveTo>
                <a:cubicBezTo>
                  <a:pt x="36" y="157"/>
                  <a:pt x="0" y="122"/>
                  <a:pt x="0" y="78"/>
                </a:cubicBezTo>
                <a:cubicBezTo>
                  <a:pt x="1" y="35"/>
                  <a:pt x="35" y="0"/>
                  <a:pt x="79" y="0"/>
                </a:cubicBezTo>
                <a:cubicBezTo>
                  <a:pt x="123" y="0"/>
                  <a:pt x="158" y="35"/>
                  <a:pt x="157" y="79"/>
                </a:cubicBezTo>
                <a:cubicBezTo>
                  <a:pt x="157" y="122"/>
                  <a:pt x="122" y="157"/>
                  <a:pt x="79" y="157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600F353-558F-4D63-8B6B-23AE59E0D089}"/>
              </a:ext>
            </a:extLst>
          </p:cNvPr>
          <p:cNvSpPr txBox="1"/>
          <p:nvPr/>
        </p:nvSpPr>
        <p:spPr>
          <a:xfrm>
            <a:off x="982451" y="19893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52D09E2-5A11-4BE8-A68A-A100A6E71B5D}"/>
              </a:ext>
            </a:extLst>
          </p:cNvPr>
          <p:cNvSpPr txBox="1"/>
          <p:nvPr/>
        </p:nvSpPr>
        <p:spPr>
          <a:xfrm>
            <a:off x="982451" y="25356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80353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D68EBAF0-97F1-B748-A7F0-F145956D5CB6}"/>
              </a:ext>
            </a:extLst>
          </p:cNvPr>
          <p:cNvSpPr txBox="1"/>
          <p:nvPr/>
        </p:nvSpPr>
        <p:spPr>
          <a:xfrm>
            <a:off x="719693" y="175963"/>
            <a:ext cx="3838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Gestión de usuarios piloto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59A56D-DB0B-094E-9897-90C3B133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15</a:t>
            </a:fld>
            <a:endParaRPr lang="es-ES"/>
          </a:p>
        </p:txBody>
      </p:sp>
      <p:pic>
        <p:nvPicPr>
          <p:cNvPr id="36" name="Gráfico 35" descr="Insignia 5 contorno">
            <a:extLst>
              <a:ext uri="{FF2B5EF4-FFF2-40B4-BE49-F238E27FC236}">
                <a16:creationId xmlns:a16="http://schemas.microsoft.com/office/drawing/2014/main" id="{76B41622-370F-497F-8B5F-639E9CAC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067" y="128731"/>
            <a:ext cx="494574" cy="494574"/>
          </a:xfrm>
          <a:prstGeom prst="rect">
            <a:avLst/>
          </a:prstGeom>
        </p:spPr>
      </p:pic>
      <p:graphicFrame>
        <p:nvGraphicFramePr>
          <p:cNvPr id="38" name="Gráfico 37">
            <a:extLst>
              <a:ext uri="{FF2B5EF4-FFF2-40B4-BE49-F238E27FC236}">
                <a16:creationId xmlns:a16="http://schemas.microsoft.com/office/drawing/2014/main" id="{22E8AE38-6BE8-46C4-B7F6-8FA096DFC3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100304"/>
              </p:ext>
            </p:extLst>
          </p:nvPr>
        </p:nvGraphicFramePr>
        <p:xfrm>
          <a:off x="745841" y="1047103"/>
          <a:ext cx="3740547" cy="2576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59ACA94E-8982-433C-9CEA-75D4921000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538862"/>
              </p:ext>
            </p:extLst>
          </p:nvPr>
        </p:nvGraphicFramePr>
        <p:xfrm>
          <a:off x="6157445" y="1218239"/>
          <a:ext cx="3824755" cy="2423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Gráfico 39">
            <a:extLst>
              <a:ext uri="{FF2B5EF4-FFF2-40B4-BE49-F238E27FC236}">
                <a16:creationId xmlns:a16="http://schemas.microsoft.com/office/drawing/2014/main" id="{91F38D7D-B08B-4147-A72B-029602FE42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8422130"/>
              </p:ext>
            </p:extLst>
          </p:nvPr>
        </p:nvGraphicFramePr>
        <p:xfrm>
          <a:off x="6157445" y="3990228"/>
          <a:ext cx="4014867" cy="2691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0B4ABBED-ADB1-024E-98AE-0BE61B2F534A}"/>
              </a:ext>
            </a:extLst>
          </p:cNvPr>
          <p:cNvSpPr txBox="1"/>
          <p:nvPr/>
        </p:nvSpPr>
        <p:spPr>
          <a:xfrm>
            <a:off x="6096000" y="623305"/>
            <a:ext cx="4762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Encuesta a usuarios piloto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E254B1E-06BD-48C8-A3AF-6AC82C3648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547837"/>
              </p:ext>
            </p:extLst>
          </p:nvPr>
        </p:nvGraphicFramePr>
        <p:xfrm>
          <a:off x="234935" y="3696858"/>
          <a:ext cx="4762358" cy="2691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03703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3318">
            <a:extLst>
              <a:ext uri="{FF2B5EF4-FFF2-40B4-BE49-F238E27FC236}">
                <a16:creationId xmlns:a16="http://schemas.microsoft.com/office/drawing/2014/main" id="{0E774818-261F-4248-82AF-8354BCE82504}"/>
              </a:ext>
            </a:extLst>
          </p:cNvPr>
          <p:cNvGrpSpPr/>
          <p:nvPr/>
        </p:nvGrpSpPr>
        <p:grpSpPr>
          <a:xfrm rot="19917947">
            <a:off x="1469662" y="182692"/>
            <a:ext cx="1665869" cy="3558872"/>
            <a:chOff x="1359132" y="345882"/>
            <a:chExt cx="1966239" cy="4200564"/>
          </a:xfrm>
        </p:grpSpPr>
        <p:grpSp>
          <p:nvGrpSpPr>
            <p:cNvPr id="117" name="Group 23">
              <a:extLst>
                <a:ext uri="{FF2B5EF4-FFF2-40B4-BE49-F238E27FC236}">
                  <a16:creationId xmlns:a16="http://schemas.microsoft.com/office/drawing/2014/main" id="{E3797721-E7D9-434C-BFD0-95CC3EFC7296}"/>
                </a:ext>
              </a:extLst>
            </p:cNvPr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130" name="Rectangle 8">
                <a:extLst>
                  <a:ext uri="{FF2B5EF4-FFF2-40B4-BE49-F238E27FC236}">
                    <a16:creationId xmlns:a16="http://schemas.microsoft.com/office/drawing/2014/main" id="{7C36D80A-6C79-BA4B-9261-5F1180FA4E22}"/>
                  </a:ext>
                </a:extLst>
              </p:cNvPr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Rectangle 8">
                <a:extLst>
                  <a:ext uri="{FF2B5EF4-FFF2-40B4-BE49-F238E27FC236}">
                    <a16:creationId xmlns:a16="http://schemas.microsoft.com/office/drawing/2014/main" id="{F2C52DF6-B041-1944-9E6E-321D2D36642A}"/>
                  </a:ext>
                </a:extLst>
              </p:cNvPr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Rectangle 8">
                <a:extLst>
                  <a:ext uri="{FF2B5EF4-FFF2-40B4-BE49-F238E27FC236}">
                    <a16:creationId xmlns:a16="http://schemas.microsoft.com/office/drawing/2014/main" id="{66239502-E51E-C146-959E-A2DC08823A50}"/>
                  </a:ext>
                </a:extLst>
              </p:cNvPr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Rectangle 2">
                <a:extLst>
                  <a:ext uri="{FF2B5EF4-FFF2-40B4-BE49-F238E27FC236}">
                    <a16:creationId xmlns:a16="http://schemas.microsoft.com/office/drawing/2014/main" id="{3AC5668B-598C-224E-AA8D-B20D49D132CA}"/>
                  </a:ext>
                </a:extLst>
              </p:cNvPr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Rectangle 2">
                <a:extLst>
                  <a:ext uri="{FF2B5EF4-FFF2-40B4-BE49-F238E27FC236}">
                    <a16:creationId xmlns:a16="http://schemas.microsoft.com/office/drawing/2014/main" id="{211D112F-DC84-AF42-A705-43FE2C01D331}"/>
                  </a:ext>
                </a:extLst>
              </p:cNvPr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Rectangle 2">
                <a:extLst>
                  <a:ext uri="{FF2B5EF4-FFF2-40B4-BE49-F238E27FC236}">
                    <a16:creationId xmlns:a16="http://schemas.microsoft.com/office/drawing/2014/main" id="{D8C6D2F3-1FF3-4046-AFB0-E554E3E04E1D}"/>
                  </a:ext>
                </a:extLst>
              </p:cNvPr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Isosceles Triangle 4">
                <a:extLst>
                  <a:ext uri="{FF2B5EF4-FFF2-40B4-BE49-F238E27FC236}">
                    <a16:creationId xmlns:a16="http://schemas.microsoft.com/office/drawing/2014/main" id="{F6375CBE-1265-1E48-87FF-CBF162776CA3}"/>
                  </a:ext>
                </a:extLst>
              </p:cNvPr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8" name="Group 26">
              <a:extLst>
                <a:ext uri="{FF2B5EF4-FFF2-40B4-BE49-F238E27FC236}">
                  <a16:creationId xmlns:a16="http://schemas.microsoft.com/office/drawing/2014/main" id="{531AEA89-95F5-A741-B41C-3B6A7FCDB4AB}"/>
                </a:ext>
              </a:extLst>
            </p:cNvPr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19" name="Teardrop 30">
                <a:extLst>
                  <a:ext uri="{FF2B5EF4-FFF2-40B4-BE49-F238E27FC236}">
                    <a16:creationId xmlns:a16="http://schemas.microsoft.com/office/drawing/2014/main" id="{E73757E7-3376-2243-9A41-230B311DBA56}"/>
                  </a:ext>
                </a:extLst>
              </p:cNvPr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Trapezoid 24">
                <a:extLst>
                  <a:ext uri="{FF2B5EF4-FFF2-40B4-BE49-F238E27FC236}">
                    <a16:creationId xmlns:a16="http://schemas.microsoft.com/office/drawing/2014/main" id="{5113473D-20F3-7649-8EFB-D911F4BEFD0A}"/>
                  </a:ext>
                </a:extLst>
              </p:cNvPr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Rounded Rectangle 18">
                <a:extLst>
                  <a:ext uri="{FF2B5EF4-FFF2-40B4-BE49-F238E27FC236}">
                    <a16:creationId xmlns:a16="http://schemas.microsoft.com/office/drawing/2014/main" id="{9DAB62A1-DAE5-7543-800E-418E86F06B29}"/>
                  </a:ext>
                </a:extLst>
              </p:cNvPr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Rounded Rectangle 19">
                <a:extLst>
                  <a:ext uri="{FF2B5EF4-FFF2-40B4-BE49-F238E27FC236}">
                    <a16:creationId xmlns:a16="http://schemas.microsoft.com/office/drawing/2014/main" id="{96FA44E8-0903-BF41-BDE6-853358B5AD78}"/>
                  </a:ext>
                </a:extLst>
              </p:cNvPr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ounded Rectangle 20">
                <a:extLst>
                  <a:ext uri="{FF2B5EF4-FFF2-40B4-BE49-F238E27FC236}">
                    <a16:creationId xmlns:a16="http://schemas.microsoft.com/office/drawing/2014/main" id="{8A09156B-F670-8148-889D-4C0BA9239E01}"/>
                  </a:ext>
                </a:extLst>
              </p:cNvPr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ounded Rectangle 21">
                <a:extLst>
                  <a:ext uri="{FF2B5EF4-FFF2-40B4-BE49-F238E27FC236}">
                    <a16:creationId xmlns:a16="http://schemas.microsoft.com/office/drawing/2014/main" id="{9702EAF2-3278-D44F-B517-59EDF39E0F04}"/>
                  </a:ext>
                </a:extLst>
              </p:cNvPr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Rounded Rectangle 22">
                <a:extLst>
                  <a:ext uri="{FF2B5EF4-FFF2-40B4-BE49-F238E27FC236}">
                    <a16:creationId xmlns:a16="http://schemas.microsoft.com/office/drawing/2014/main" id="{4168668A-C6CC-584C-B743-EE9E9D2A2507}"/>
                  </a:ext>
                </a:extLst>
              </p:cNvPr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Rounded Rectangle 25">
                <a:extLst>
                  <a:ext uri="{FF2B5EF4-FFF2-40B4-BE49-F238E27FC236}">
                    <a16:creationId xmlns:a16="http://schemas.microsoft.com/office/drawing/2014/main" id="{735E7A27-0335-3E4A-9FE0-AC41BF748809}"/>
                  </a:ext>
                </a:extLst>
              </p:cNvPr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7" name="Rounded Rectangle 27">
                <a:extLst>
                  <a:ext uri="{FF2B5EF4-FFF2-40B4-BE49-F238E27FC236}">
                    <a16:creationId xmlns:a16="http://schemas.microsoft.com/office/drawing/2014/main" id="{37DAE4E8-E5AD-1244-A126-85140B887C1C}"/>
                  </a:ext>
                </a:extLst>
              </p:cNvPr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8" name="Rounded Rectangle 28">
                <a:extLst>
                  <a:ext uri="{FF2B5EF4-FFF2-40B4-BE49-F238E27FC236}">
                    <a16:creationId xmlns:a16="http://schemas.microsoft.com/office/drawing/2014/main" id="{07071488-E7F1-5B4C-9C58-333FCEECE7AA}"/>
                  </a:ext>
                </a:extLst>
              </p:cNvPr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Rounded Rectangle 29">
                <a:extLst>
                  <a:ext uri="{FF2B5EF4-FFF2-40B4-BE49-F238E27FC236}">
                    <a16:creationId xmlns:a16="http://schemas.microsoft.com/office/drawing/2014/main" id="{EEA230E1-1739-A241-A28D-E3FEC5F02272}"/>
                  </a:ext>
                </a:extLst>
              </p:cNvPr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7" name="Freeform 13312">
            <a:extLst>
              <a:ext uri="{FF2B5EF4-FFF2-40B4-BE49-F238E27FC236}">
                <a16:creationId xmlns:a16="http://schemas.microsoft.com/office/drawing/2014/main" id="{F7594F42-8F7C-1149-8895-47B2DA38C408}"/>
              </a:ext>
            </a:extLst>
          </p:cNvPr>
          <p:cNvSpPr/>
          <p:nvPr/>
        </p:nvSpPr>
        <p:spPr>
          <a:xfrm>
            <a:off x="-15587" y="1359277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8EBAF0-97F1-B748-A7F0-F145956D5CB6}"/>
              </a:ext>
            </a:extLst>
          </p:cNvPr>
          <p:cNvSpPr txBox="1"/>
          <p:nvPr/>
        </p:nvSpPr>
        <p:spPr>
          <a:xfrm>
            <a:off x="719693" y="175963"/>
            <a:ext cx="3838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Gestión de usuarios piloto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59A56D-DB0B-094E-9897-90C3B133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16</a:t>
            </a:fld>
            <a:endParaRPr lang="es-ES"/>
          </a:p>
        </p:txBody>
      </p:sp>
      <p:pic>
        <p:nvPicPr>
          <p:cNvPr id="36" name="Gráfico 35" descr="Insignia 5 contorno">
            <a:extLst>
              <a:ext uri="{FF2B5EF4-FFF2-40B4-BE49-F238E27FC236}">
                <a16:creationId xmlns:a16="http://schemas.microsoft.com/office/drawing/2014/main" id="{76B41622-370F-497F-8B5F-639E9CAC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067" y="128731"/>
            <a:ext cx="494574" cy="494574"/>
          </a:xfrm>
          <a:prstGeom prst="rect">
            <a:avLst/>
          </a:prstGeom>
        </p:spPr>
      </p:pic>
      <p:graphicFrame>
        <p:nvGraphicFramePr>
          <p:cNvPr id="3" name="Tabla 4">
            <a:extLst>
              <a:ext uri="{FF2B5EF4-FFF2-40B4-BE49-F238E27FC236}">
                <a16:creationId xmlns:a16="http://schemas.microsoft.com/office/drawing/2014/main" id="{9EEBE341-EE5D-CA4E-9B34-AAFB47C11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860529"/>
              </p:ext>
            </p:extLst>
          </p:nvPr>
        </p:nvGraphicFramePr>
        <p:xfrm>
          <a:off x="3382885" y="1979254"/>
          <a:ext cx="3154828" cy="437871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154828">
                  <a:extLst>
                    <a:ext uri="{9D8B030D-6E8A-4147-A177-3AD203B41FA5}">
                      <a16:colId xmlns:a16="http://schemas.microsoft.com/office/drawing/2014/main" val="268357994"/>
                    </a:ext>
                  </a:extLst>
                </a:gridCol>
              </a:tblGrid>
              <a:tr h="625530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Poder subir más fotos</a:t>
                      </a:r>
                      <a:endParaRPr lang="es-ES" b="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006111"/>
                  </a:ext>
                </a:extLst>
              </a:tr>
              <a:tr h="62553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Mejora del 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responsive</a:t>
                      </a:r>
                      <a:endParaRPr lang="es-ES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551120"/>
                  </a:ext>
                </a:extLst>
              </a:tr>
              <a:tr h="62553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Control de Spam</a:t>
                      </a:r>
                      <a:endParaRPr lang="es-ES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788568"/>
                  </a:ext>
                </a:extLst>
              </a:tr>
              <a:tr h="62553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Estado de la subida del juego</a:t>
                      </a:r>
                      <a:endParaRPr lang="es-ES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100374"/>
                  </a:ext>
                </a:extLst>
              </a:tr>
              <a:tr h="62553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CRUD de Publicación y </a:t>
                      </a:r>
                      <a:r>
                        <a:rPr lang="es-ES" dirty="0" err="1">
                          <a:solidFill>
                            <a:schemeClr val="bg1"/>
                          </a:solidFill>
                        </a:rPr>
                        <a:t>Review</a:t>
                      </a:r>
                      <a:endParaRPr lang="es-ES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46053"/>
                  </a:ext>
                </a:extLst>
              </a:tr>
              <a:tr h="62553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Ofertas en los juegos</a:t>
                      </a:r>
                      <a:endParaRPr lang="es-ES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882742"/>
                  </a:ext>
                </a:extLst>
              </a:tr>
              <a:tr h="62553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Recuperar contraseñas</a:t>
                      </a:r>
                      <a:endParaRPr lang="es-ES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953055"/>
                  </a:ext>
                </a:extLst>
              </a:tr>
            </a:tbl>
          </a:graphicData>
        </a:graphic>
      </p:graphicFrame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10569CE-A2F6-FD44-9CCF-0AB900081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69385"/>
              </p:ext>
            </p:extLst>
          </p:nvPr>
        </p:nvGraphicFramePr>
        <p:xfrm>
          <a:off x="7853868" y="1979254"/>
          <a:ext cx="3154828" cy="1873437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154828">
                  <a:extLst>
                    <a:ext uri="{9D8B030D-6E8A-4147-A177-3AD203B41FA5}">
                      <a16:colId xmlns:a16="http://schemas.microsoft.com/office/drawing/2014/main" val="2810441518"/>
                    </a:ext>
                  </a:extLst>
                </a:gridCol>
              </a:tblGrid>
              <a:tr h="624479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Más tipos de pago</a:t>
                      </a:r>
                      <a:endParaRPr lang="es-ES" b="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710439"/>
                  </a:ext>
                </a:extLst>
              </a:tr>
              <a:tr h="624479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Implementar un foro</a:t>
                      </a:r>
                      <a:endParaRPr lang="es-ES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520823"/>
                  </a:ext>
                </a:extLst>
              </a:tr>
              <a:tr h="624479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Añadir videos</a:t>
                      </a:r>
                      <a:endParaRPr lang="es-ES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636109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3EFB7E82-F130-6240-BBBE-A221465D6EF5}"/>
              </a:ext>
            </a:extLst>
          </p:cNvPr>
          <p:cNvSpPr txBox="1"/>
          <p:nvPr/>
        </p:nvSpPr>
        <p:spPr>
          <a:xfrm>
            <a:off x="3702999" y="1265278"/>
            <a:ext cx="2514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Propuestas aceptadas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8A502C0D-37EE-C94D-BC8B-C4FAFCB2A499}"/>
              </a:ext>
            </a:extLst>
          </p:cNvPr>
          <p:cNvSpPr txBox="1"/>
          <p:nvPr/>
        </p:nvSpPr>
        <p:spPr>
          <a:xfrm>
            <a:off x="8122398" y="1129074"/>
            <a:ext cx="2847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Propuestas que no entran en el Sprint</a:t>
            </a:r>
          </a:p>
        </p:txBody>
      </p:sp>
    </p:spTree>
    <p:extLst>
      <p:ext uri="{BB962C8B-B14F-4D97-AF65-F5344CB8AC3E}">
        <p14:creationId xmlns:p14="http://schemas.microsoft.com/office/powerpoint/2010/main" val="103949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202FA3-B43A-D741-BAA3-ABD338A1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17</a:t>
            </a:fld>
            <a:endParaRPr lang="es-ES"/>
          </a:p>
        </p:txBody>
      </p:sp>
      <p:pic>
        <p:nvPicPr>
          <p:cNvPr id="13" name="Gráfico 12" descr="Insignia 6 contorno">
            <a:extLst>
              <a:ext uri="{FF2B5EF4-FFF2-40B4-BE49-F238E27FC236}">
                <a16:creationId xmlns:a16="http://schemas.microsoft.com/office/drawing/2014/main" id="{D95510A9-7225-4C6A-BB7C-1C97CFC72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428" y="175963"/>
            <a:ext cx="445265" cy="445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BF3BA85-D2C5-4288-89D0-314F92A74C19}"/>
              </a:ext>
            </a:extLst>
          </p:cNvPr>
          <p:cNvSpPr txBox="1"/>
          <p:nvPr/>
        </p:nvSpPr>
        <p:spPr>
          <a:xfrm>
            <a:off x="719693" y="251896"/>
            <a:ext cx="337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Planning</a:t>
            </a:r>
            <a:endParaRPr lang="es-ES" dirty="0">
              <a:solidFill>
                <a:schemeClr val="bg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CC19127A-CB45-4E77-BE97-EA0607CCF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421" y="1302924"/>
            <a:ext cx="445265" cy="44526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8D2C6302-A637-4512-AE46-350191DB5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581" y="1319965"/>
            <a:ext cx="450000" cy="450000"/>
          </a:xfrm>
          <a:prstGeom prst="rect">
            <a:avLst/>
          </a:prstGeom>
        </p:spPr>
      </p:pic>
      <p:graphicFrame>
        <p:nvGraphicFramePr>
          <p:cNvPr id="4" name="Tabla 5">
            <a:extLst>
              <a:ext uri="{FF2B5EF4-FFF2-40B4-BE49-F238E27FC236}">
                <a16:creationId xmlns:a16="http://schemas.microsoft.com/office/drawing/2014/main" id="{3EB5D6FC-A105-2249-98C0-21314373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861520"/>
              </p:ext>
            </p:extLst>
          </p:nvPr>
        </p:nvGraphicFramePr>
        <p:xfrm>
          <a:off x="1239983" y="1319965"/>
          <a:ext cx="9745116" cy="514939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61967">
                  <a:extLst>
                    <a:ext uri="{9D8B030D-6E8A-4147-A177-3AD203B41FA5}">
                      <a16:colId xmlns:a16="http://schemas.microsoft.com/office/drawing/2014/main" val="1423390782"/>
                    </a:ext>
                  </a:extLst>
                </a:gridCol>
                <a:gridCol w="2510591">
                  <a:extLst>
                    <a:ext uri="{9D8B030D-6E8A-4147-A177-3AD203B41FA5}">
                      <a16:colId xmlns:a16="http://schemas.microsoft.com/office/drawing/2014/main" val="2700903723"/>
                    </a:ext>
                  </a:extLst>
                </a:gridCol>
                <a:gridCol w="2436279">
                  <a:extLst>
                    <a:ext uri="{9D8B030D-6E8A-4147-A177-3AD203B41FA5}">
                      <a16:colId xmlns:a16="http://schemas.microsoft.com/office/drawing/2014/main" val="2443131905"/>
                    </a:ext>
                  </a:extLst>
                </a:gridCol>
                <a:gridCol w="2436279">
                  <a:extLst>
                    <a:ext uri="{9D8B030D-6E8A-4147-A177-3AD203B41FA5}">
                      <a16:colId xmlns:a16="http://schemas.microsoft.com/office/drawing/2014/main" val="3048745755"/>
                    </a:ext>
                  </a:extLst>
                </a:gridCol>
              </a:tblGrid>
              <a:tr h="443462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Tarea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704458"/>
                  </a:ext>
                </a:extLst>
              </a:tr>
              <a:tr h="564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Buscar juego por nombre/categoría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Alejandro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892928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Refactorizar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 </a:t>
                      </a:r>
                      <a:r>
                        <a:rPr lang="es-ES" sz="160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Developer</a:t>
                      </a:r>
                      <a:endParaRPr lang="es-ES" sz="160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Alejandro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Gonzalo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685740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Refactorizar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 Juegos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Elena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Luis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080363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Restricción por edades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Moisés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694133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Sistema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Moisés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239890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Editar </a:t>
                      </a:r>
                      <a:r>
                        <a:rPr lang="es-ES" sz="160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reviews</a:t>
                      </a:r>
                      <a:endParaRPr lang="es-ES" sz="160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Juan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525214"/>
                  </a:ext>
                </a:extLst>
              </a:tr>
              <a:tr h="527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Ver juegos de los usuarios que sigues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Elena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41355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Dashboard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 </a:t>
                      </a:r>
                      <a:r>
                        <a:rPr lang="es-ES" sz="160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user</a:t>
                      </a:r>
                      <a:endParaRPr lang="es-ES" sz="160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Moisés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386338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Dashboard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 </a:t>
                      </a:r>
                      <a:r>
                        <a:rPr lang="es-ES" sz="160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admin</a:t>
                      </a:r>
                      <a:endParaRPr lang="es-ES" sz="160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Alejandro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Álvaro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19016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RGPD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Francisco Javier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724531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F7426E8-ED9B-4014-90B5-D11DF23B29C7}"/>
              </a:ext>
            </a:extLst>
          </p:cNvPr>
          <p:cNvSpPr txBox="1"/>
          <p:nvPr/>
        </p:nvSpPr>
        <p:spPr>
          <a:xfrm>
            <a:off x="5392922" y="724849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Semana 1</a:t>
            </a: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68379053-B046-4480-AD69-359DC70F6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868" y="2404997"/>
            <a:ext cx="369332" cy="369332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D7DE935A-6853-403B-87A2-84FB6A9B3D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364" y="5550506"/>
            <a:ext cx="453834" cy="453834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0544EDF5-7031-43F5-AF2F-68E2A287B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868" y="2876478"/>
            <a:ext cx="369332" cy="369332"/>
          </a:xfrm>
          <a:prstGeom prst="rect">
            <a:avLst/>
          </a:prstGeom>
        </p:spPr>
      </p:pic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DE4EA801-DA0C-48FC-B1AA-6855BE8FC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868" y="3256586"/>
            <a:ext cx="369332" cy="369332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77F54B10-2285-423A-BBB5-50C682835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868" y="3740084"/>
            <a:ext cx="369332" cy="369332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228E90C2-2DB3-4BEF-A78A-9C5056273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868" y="1862481"/>
            <a:ext cx="369332" cy="369332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4A9DE6BE-3A25-411F-B309-0CF3BFEC1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868" y="4139989"/>
            <a:ext cx="369332" cy="369332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9F5E701C-2448-4EBA-8399-68F581E068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868" y="5208058"/>
            <a:ext cx="369332" cy="369332"/>
          </a:xfrm>
          <a:prstGeom prst="rect">
            <a:avLst/>
          </a:prstGeom>
        </p:spPr>
      </p:pic>
      <p:pic>
        <p:nvPicPr>
          <p:cNvPr id="23" name="Imagen 22" descr="Icono&#10;&#10;Descripción generada automáticamente">
            <a:extLst>
              <a:ext uri="{FF2B5EF4-FFF2-40B4-BE49-F238E27FC236}">
                <a16:creationId xmlns:a16="http://schemas.microsoft.com/office/drawing/2014/main" id="{C4F73148-2EA0-41A7-86DC-8C605D1DBA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8363" y="4602179"/>
            <a:ext cx="423837" cy="423837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C758CC2B-0D2B-40E5-B81C-4AAF36F1C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2868" y="6067201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6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202FA3-B43A-D741-BAA3-ABD338A1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18</a:t>
            </a:fld>
            <a:endParaRPr lang="es-ES"/>
          </a:p>
        </p:txBody>
      </p:sp>
      <p:pic>
        <p:nvPicPr>
          <p:cNvPr id="13" name="Gráfico 12" descr="Insignia 6 contorno">
            <a:extLst>
              <a:ext uri="{FF2B5EF4-FFF2-40B4-BE49-F238E27FC236}">
                <a16:creationId xmlns:a16="http://schemas.microsoft.com/office/drawing/2014/main" id="{D95510A9-7225-4C6A-BB7C-1C97CFC72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428" y="175963"/>
            <a:ext cx="445265" cy="445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BF3BA85-D2C5-4288-89D0-314F92A74C19}"/>
              </a:ext>
            </a:extLst>
          </p:cNvPr>
          <p:cNvSpPr txBox="1"/>
          <p:nvPr/>
        </p:nvSpPr>
        <p:spPr>
          <a:xfrm>
            <a:off x="719693" y="251896"/>
            <a:ext cx="337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Planning</a:t>
            </a:r>
            <a:endParaRPr lang="es-ES" dirty="0">
              <a:solidFill>
                <a:schemeClr val="bg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7426E8-ED9B-4014-90B5-D11DF23B29C7}"/>
              </a:ext>
            </a:extLst>
          </p:cNvPr>
          <p:cNvSpPr txBox="1"/>
          <p:nvPr/>
        </p:nvSpPr>
        <p:spPr>
          <a:xfrm>
            <a:off x="5118591" y="321298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Semana 2</a:t>
            </a:r>
          </a:p>
        </p:txBody>
      </p:sp>
      <p:graphicFrame>
        <p:nvGraphicFramePr>
          <p:cNvPr id="35" name="Tabla 5">
            <a:extLst>
              <a:ext uri="{FF2B5EF4-FFF2-40B4-BE49-F238E27FC236}">
                <a16:creationId xmlns:a16="http://schemas.microsoft.com/office/drawing/2014/main" id="{27F06300-CF9A-4C97-8E6F-B78E125DC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317059"/>
              </p:ext>
            </p:extLst>
          </p:nvPr>
        </p:nvGraphicFramePr>
        <p:xfrm>
          <a:off x="1248977" y="791754"/>
          <a:ext cx="9745116" cy="49327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149289">
                  <a:extLst>
                    <a:ext uri="{9D8B030D-6E8A-4147-A177-3AD203B41FA5}">
                      <a16:colId xmlns:a16="http://schemas.microsoft.com/office/drawing/2014/main" val="1423390782"/>
                    </a:ext>
                  </a:extLst>
                </a:gridCol>
                <a:gridCol w="3347455">
                  <a:extLst>
                    <a:ext uri="{9D8B030D-6E8A-4147-A177-3AD203B41FA5}">
                      <a16:colId xmlns:a16="http://schemas.microsoft.com/office/drawing/2014/main" val="2700903723"/>
                    </a:ext>
                  </a:extLst>
                </a:gridCol>
                <a:gridCol w="3248372">
                  <a:extLst>
                    <a:ext uri="{9D8B030D-6E8A-4147-A177-3AD203B41FA5}">
                      <a16:colId xmlns:a16="http://schemas.microsoft.com/office/drawing/2014/main" val="2443131905"/>
                    </a:ext>
                  </a:extLst>
                </a:gridCol>
              </a:tblGrid>
              <a:tr h="443462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Tarea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704458"/>
                  </a:ext>
                </a:extLst>
              </a:tr>
              <a:tr h="6925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Mejora del </a:t>
                      </a:r>
                      <a:r>
                        <a:rPr lang="es-ES" sz="160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responsive</a:t>
                      </a:r>
                      <a:endParaRPr lang="es-ES" sz="160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Juan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892928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+ Fotos en los juegos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Francisco Javier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David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685740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Control del Spam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Francisco Javier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Álvaro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080363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Estado de la subida de los juegos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Fernando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694133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CRUD en </a:t>
                      </a:r>
                      <a:r>
                        <a:rPr lang="es-ES" sz="160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review</a:t>
                      </a:r>
                      <a:endParaRPr lang="es-ES" sz="160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Alejandro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Marta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239890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CRUD en publicación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Elena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Gonzalo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525214"/>
                  </a:ext>
                </a:extLst>
              </a:tr>
              <a:tr h="6925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Ofertas en los juegos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Juan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Gonzalo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141355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Recuperar contraseña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Francisco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Álvaro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386338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Arreglo de detalles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Alejandro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919016"/>
                  </a:ext>
                </a:extLst>
              </a:tr>
            </a:tbl>
          </a:graphicData>
        </a:graphic>
      </p:graphicFrame>
      <p:pic>
        <p:nvPicPr>
          <p:cNvPr id="36" name="Imagen 35" descr="Icono&#10;&#10;Descripción generada automáticamente">
            <a:extLst>
              <a:ext uri="{FF2B5EF4-FFF2-40B4-BE49-F238E27FC236}">
                <a16:creationId xmlns:a16="http://schemas.microsoft.com/office/drawing/2014/main" id="{8EB1F24B-B802-44B1-A2E5-8D80F5CB3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517" y="801299"/>
            <a:ext cx="445265" cy="445265"/>
          </a:xfrm>
          <a:prstGeom prst="rect">
            <a:avLst/>
          </a:prstGeom>
        </p:spPr>
      </p:pic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D2A89D6A-398F-431E-8967-4F5D815C0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1668" y="801299"/>
            <a:ext cx="445265" cy="445265"/>
          </a:xfrm>
          <a:prstGeom prst="rect">
            <a:avLst/>
          </a:prstGeom>
        </p:spPr>
      </p:pic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B8301CF-CC54-F245-AFBC-BC2ECFBA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22576"/>
              </p:ext>
            </p:extLst>
          </p:nvPr>
        </p:nvGraphicFramePr>
        <p:xfrm>
          <a:off x="1248977" y="5733301"/>
          <a:ext cx="9745117" cy="7416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144893">
                  <a:extLst>
                    <a:ext uri="{9D8B030D-6E8A-4147-A177-3AD203B41FA5}">
                      <a16:colId xmlns:a16="http://schemas.microsoft.com/office/drawing/2014/main" val="541404610"/>
                    </a:ext>
                  </a:extLst>
                </a:gridCol>
                <a:gridCol w="3348842">
                  <a:extLst>
                    <a:ext uri="{9D8B030D-6E8A-4147-A177-3AD203B41FA5}">
                      <a16:colId xmlns:a16="http://schemas.microsoft.com/office/drawing/2014/main" val="2323377444"/>
                    </a:ext>
                  </a:extLst>
                </a:gridCol>
                <a:gridCol w="3251382">
                  <a:extLst>
                    <a:ext uri="{9D8B030D-6E8A-4147-A177-3AD203B41FA5}">
                      <a16:colId xmlns:a16="http://schemas.microsoft.com/office/drawing/2014/main" val="189670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Dashboard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 </a:t>
                      </a:r>
                      <a:r>
                        <a:rPr lang="es-ES" b="0" dirty="0" err="1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admin</a:t>
                      </a:r>
                      <a:endParaRPr lang="es-ES" b="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Alejandro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Álvaro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479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Juegos de usuarios que sigues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Elena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Marta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348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565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sldNum" idx="12"/>
          </p:nvPr>
        </p:nvSpPr>
        <p:spPr>
          <a:xfrm>
            <a:off x="10944589" y="6164582"/>
            <a:ext cx="932144" cy="55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600"/>
              <a:t>1</a:t>
            </a:fld>
            <a:endParaRPr sz="1600"/>
          </a:p>
        </p:txBody>
      </p:sp>
      <p:sp>
        <p:nvSpPr>
          <p:cNvPr id="118" name="Google Shape;118;p4"/>
          <p:cNvSpPr txBox="1"/>
          <p:nvPr/>
        </p:nvSpPr>
        <p:spPr>
          <a:xfrm>
            <a:off x="1057407" y="1272607"/>
            <a:ext cx="150393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 es</a:t>
            </a:r>
            <a:endParaRPr dirty="0"/>
          </a:p>
        </p:txBody>
      </p:sp>
      <p:pic>
        <p:nvPicPr>
          <p:cNvPr id="119" name="Google Shape;119;p4" descr="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7360" y="542683"/>
            <a:ext cx="3267142" cy="22106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9E8406-2D78-FC4B-A246-A2ECB194E46F}"/>
              </a:ext>
            </a:extLst>
          </p:cNvPr>
          <p:cNvSpPr txBox="1"/>
          <p:nvPr/>
        </p:nvSpPr>
        <p:spPr>
          <a:xfrm>
            <a:off x="847165" y="142573"/>
            <a:ext cx="1603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Introducción</a:t>
            </a:r>
          </a:p>
        </p:txBody>
      </p:sp>
      <p:pic>
        <p:nvPicPr>
          <p:cNvPr id="7" name="Gráfico 6" descr="Insignia 1 contorno">
            <a:extLst>
              <a:ext uri="{FF2B5EF4-FFF2-40B4-BE49-F238E27FC236}">
                <a16:creationId xmlns:a16="http://schemas.microsoft.com/office/drawing/2014/main" id="{F364E5A7-4983-8B4B-8F4B-6EF86B07A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170" y="142573"/>
            <a:ext cx="403995" cy="403995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6A7CC87-CB37-F74E-82F2-F5B7B0128511}"/>
              </a:ext>
            </a:extLst>
          </p:cNvPr>
          <p:cNvSpPr txBox="1"/>
          <p:nvPr/>
        </p:nvSpPr>
        <p:spPr>
          <a:xfrm>
            <a:off x="847165" y="3073099"/>
            <a:ext cx="4302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InDvelopers la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próxima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gran Plataforma para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desarrolladores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indies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8E4814B-8368-6341-B227-5AC47FD51376}"/>
              </a:ext>
            </a:extLst>
          </p:cNvPr>
          <p:cNvSpPr txBox="1"/>
          <p:nvPr/>
        </p:nvSpPr>
        <p:spPr>
          <a:xfrm>
            <a:off x="0" y="2889319"/>
            <a:ext cx="1731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dobe Caslon Pro Bold" panose="0205070206050A020403" pitchFamily="18" charset="0"/>
                <a:ea typeface="Tahoma" panose="020B0604030504040204" pitchFamily="34" charset="0"/>
                <a:cs typeface="Arial" panose="020B0604020202020204" pitchFamily="34" charset="0"/>
              </a:rPr>
              <a:t>“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dobe Caslon Pro Bold" panose="0205070206050A020403" pitchFamily="18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97781BAB-615F-BB4C-A661-4A9C03F31578}"/>
              </a:ext>
            </a:extLst>
          </p:cNvPr>
          <p:cNvSpPr txBox="1"/>
          <p:nvPr/>
        </p:nvSpPr>
        <p:spPr>
          <a:xfrm>
            <a:off x="4882267" y="3893139"/>
            <a:ext cx="535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dobe Caslon Pro Bold" panose="0205070206050A020403" pitchFamily="18" charset="0"/>
                <a:ea typeface="Tahoma" panose="020B0604030504040204" pitchFamily="34" charset="0"/>
                <a:cs typeface="Arial" panose="020B0604020202020204" pitchFamily="34" charset="0"/>
              </a:rPr>
              <a:t>”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dobe Caslon Pro Bold" panose="0205070206050A020403" pitchFamily="18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FB6B52-76FC-8747-BDD1-3F78F43DB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877" y="1239830"/>
            <a:ext cx="6202856" cy="387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9CD7C7-CC92-4ED3-AFAA-5A701C2788DD}"/>
              </a:ext>
            </a:extLst>
          </p:cNvPr>
          <p:cNvSpPr txBox="1"/>
          <p:nvPr/>
        </p:nvSpPr>
        <p:spPr>
          <a:xfrm>
            <a:off x="1180730" y="5939161"/>
            <a:ext cx="2153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infofews@gmail.com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202FA3-B43A-D741-BAA3-ABD338A1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19</a:t>
            </a:fld>
            <a:endParaRPr lang="es-ES"/>
          </a:p>
        </p:txBody>
      </p:sp>
      <p:pic>
        <p:nvPicPr>
          <p:cNvPr id="13" name="Gráfico 12" descr="Insignia 6 contorno">
            <a:extLst>
              <a:ext uri="{FF2B5EF4-FFF2-40B4-BE49-F238E27FC236}">
                <a16:creationId xmlns:a16="http://schemas.microsoft.com/office/drawing/2014/main" id="{D95510A9-7225-4C6A-BB7C-1C97CFC72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428" y="175963"/>
            <a:ext cx="445265" cy="445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BF3BA85-D2C5-4288-89D0-314F92A74C19}"/>
              </a:ext>
            </a:extLst>
          </p:cNvPr>
          <p:cNvSpPr txBox="1"/>
          <p:nvPr/>
        </p:nvSpPr>
        <p:spPr>
          <a:xfrm>
            <a:off x="719693" y="251896"/>
            <a:ext cx="337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Planning</a:t>
            </a:r>
            <a:endParaRPr lang="es-ES" dirty="0">
              <a:solidFill>
                <a:schemeClr val="bg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grpSp>
        <p:nvGrpSpPr>
          <p:cNvPr id="9" name="Group 37">
            <a:extLst>
              <a:ext uri="{FF2B5EF4-FFF2-40B4-BE49-F238E27FC236}">
                <a16:creationId xmlns:a16="http://schemas.microsoft.com/office/drawing/2014/main" id="{C0290947-291E-4ECF-A54E-6178ED85C01B}"/>
              </a:ext>
            </a:extLst>
          </p:cNvPr>
          <p:cNvGrpSpPr/>
          <p:nvPr/>
        </p:nvGrpSpPr>
        <p:grpSpPr>
          <a:xfrm>
            <a:off x="150941" y="2894570"/>
            <a:ext cx="2669089" cy="3644342"/>
            <a:chOff x="1202749" y="2546246"/>
            <a:chExt cx="2669089" cy="3644342"/>
          </a:xfrm>
        </p:grpSpPr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8588FA1C-A7E3-46DD-B45E-D839E57330C0}"/>
                </a:ext>
              </a:extLst>
            </p:cNvPr>
            <p:cNvSpPr/>
            <p:nvPr/>
          </p:nvSpPr>
          <p:spPr>
            <a:xfrm>
              <a:off x="1686283" y="6105916"/>
              <a:ext cx="713214" cy="84672"/>
            </a:xfrm>
            <a:prstGeom prst="ellipse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26">
              <a:extLst>
                <a:ext uri="{FF2B5EF4-FFF2-40B4-BE49-F238E27FC236}">
                  <a16:creationId xmlns:a16="http://schemas.microsoft.com/office/drawing/2014/main" id="{0319AE1D-BC7F-46AF-8328-F5DFF6BB74E2}"/>
                </a:ext>
              </a:extLst>
            </p:cNvPr>
            <p:cNvSpPr/>
            <p:nvPr/>
          </p:nvSpPr>
          <p:spPr>
            <a:xfrm>
              <a:off x="2829283" y="6067816"/>
              <a:ext cx="713214" cy="84672"/>
            </a:xfrm>
            <a:prstGeom prst="ellipse">
              <a:avLst/>
            </a:prstGeom>
            <a:solidFill>
              <a:schemeClr val="tx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925D8FB8-6946-4C33-B888-DBAF8E2134F2}"/>
                </a:ext>
              </a:extLst>
            </p:cNvPr>
            <p:cNvGrpSpPr/>
            <p:nvPr/>
          </p:nvGrpSpPr>
          <p:grpSpPr>
            <a:xfrm>
              <a:off x="1202749" y="2546246"/>
              <a:ext cx="2339748" cy="3605089"/>
              <a:chOff x="795338" y="-196850"/>
              <a:chExt cx="4591050" cy="7073900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2A1D089-38EC-41B0-BB61-D78760F2C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8" y="1270000"/>
                <a:ext cx="4360863" cy="5607050"/>
              </a:xfrm>
              <a:custGeom>
                <a:avLst/>
                <a:gdLst>
                  <a:gd name="T0" fmla="*/ 1080 w 1831"/>
                  <a:gd name="T1" fmla="*/ 1234 h 2335"/>
                  <a:gd name="T2" fmla="*/ 977 w 1831"/>
                  <a:gd name="T3" fmla="*/ 1329 h 2335"/>
                  <a:gd name="T4" fmla="*/ 878 w 1831"/>
                  <a:gd name="T5" fmla="*/ 1889 h 2335"/>
                  <a:gd name="T6" fmla="*/ 807 w 1831"/>
                  <a:gd name="T7" fmla="*/ 2234 h 2335"/>
                  <a:gd name="T8" fmla="*/ 700 w 1831"/>
                  <a:gd name="T9" fmla="*/ 2326 h 2335"/>
                  <a:gd name="T10" fmla="*/ 575 w 1831"/>
                  <a:gd name="T11" fmla="*/ 2271 h 2335"/>
                  <a:gd name="T12" fmla="*/ 558 w 1831"/>
                  <a:gd name="T13" fmla="*/ 2102 h 2335"/>
                  <a:gd name="T14" fmla="*/ 641 w 1831"/>
                  <a:gd name="T15" fmla="*/ 1658 h 2335"/>
                  <a:gd name="T16" fmla="*/ 719 w 1831"/>
                  <a:gd name="T17" fmla="*/ 1262 h 2335"/>
                  <a:gd name="T18" fmla="*/ 682 w 1831"/>
                  <a:gd name="T19" fmla="*/ 1068 h 2335"/>
                  <a:gd name="T20" fmla="*/ 546 w 1831"/>
                  <a:gd name="T21" fmla="*/ 743 h 2335"/>
                  <a:gd name="T22" fmla="*/ 497 w 1831"/>
                  <a:gd name="T23" fmla="*/ 715 h 2335"/>
                  <a:gd name="T24" fmla="*/ 95 w 1831"/>
                  <a:gd name="T25" fmla="*/ 730 h 2335"/>
                  <a:gd name="T26" fmla="*/ 6 w 1831"/>
                  <a:gd name="T27" fmla="*/ 654 h 2335"/>
                  <a:gd name="T28" fmla="*/ 64 w 1831"/>
                  <a:gd name="T29" fmla="*/ 557 h 2335"/>
                  <a:gd name="T30" fmla="*/ 254 w 1831"/>
                  <a:gd name="T31" fmla="*/ 505 h 2335"/>
                  <a:gd name="T32" fmla="*/ 504 w 1831"/>
                  <a:gd name="T33" fmla="*/ 439 h 2335"/>
                  <a:gd name="T34" fmla="*/ 620 w 1831"/>
                  <a:gd name="T35" fmla="*/ 465 h 2335"/>
                  <a:gd name="T36" fmla="*/ 800 w 1831"/>
                  <a:gd name="T37" fmla="*/ 394 h 2335"/>
                  <a:gd name="T38" fmla="*/ 1666 w 1831"/>
                  <a:gd name="T39" fmla="*/ 26 h 2335"/>
                  <a:gd name="T40" fmla="*/ 1808 w 1831"/>
                  <a:gd name="T41" fmla="*/ 66 h 2335"/>
                  <a:gd name="T42" fmla="*/ 1751 w 1831"/>
                  <a:gd name="T43" fmla="*/ 193 h 2335"/>
                  <a:gd name="T44" fmla="*/ 1319 w 1831"/>
                  <a:gd name="T45" fmla="*/ 379 h 2335"/>
                  <a:gd name="T46" fmla="*/ 1083 w 1831"/>
                  <a:gd name="T47" fmla="*/ 474 h 2335"/>
                  <a:gd name="T48" fmla="*/ 1065 w 1831"/>
                  <a:gd name="T49" fmla="*/ 517 h 2335"/>
                  <a:gd name="T50" fmla="*/ 1326 w 1831"/>
                  <a:gd name="T51" fmla="*/ 1133 h 2335"/>
                  <a:gd name="T52" fmla="*/ 1570 w 1831"/>
                  <a:gd name="T53" fmla="*/ 1720 h 2335"/>
                  <a:gd name="T54" fmla="*/ 1729 w 1831"/>
                  <a:gd name="T55" fmla="*/ 2097 h 2335"/>
                  <a:gd name="T56" fmla="*/ 1661 w 1831"/>
                  <a:gd name="T57" fmla="*/ 2291 h 2335"/>
                  <a:gd name="T58" fmla="*/ 1491 w 1831"/>
                  <a:gd name="T59" fmla="*/ 2213 h 2335"/>
                  <a:gd name="T60" fmla="*/ 1285 w 1831"/>
                  <a:gd name="T61" fmla="*/ 1723 h 2335"/>
                  <a:gd name="T62" fmla="*/ 1080 w 1831"/>
                  <a:gd name="T63" fmla="*/ 1234 h 2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1" h="2335">
                    <a:moveTo>
                      <a:pt x="1080" y="1234"/>
                    </a:moveTo>
                    <a:cubicBezTo>
                      <a:pt x="1012" y="1239"/>
                      <a:pt x="989" y="1262"/>
                      <a:pt x="977" y="1329"/>
                    </a:cubicBezTo>
                    <a:cubicBezTo>
                      <a:pt x="945" y="1516"/>
                      <a:pt x="912" y="1703"/>
                      <a:pt x="878" y="1889"/>
                    </a:cubicBezTo>
                    <a:cubicBezTo>
                      <a:pt x="857" y="2005"/>
                      <a:pt x="831" y="2119"/>
                      <a:pt x="807" y="2234"/>
                    </a:cubicBezTo>
                    <a:cubicBezTo>
                      <a:pt x="799" y="2276"/>
                      <a:pt x="750" y="2318"/>
                      <a:pt x="700" y="2326"/>
                    </a:cubicBezTo>
                    <a:cubicBezTo>
                      <a:pt x="646" y="2335"/>
                      <a:pt x="603" y="2313"/>
                      <a:pt x="575" y="2271"/>
                    </a:cubicBezTo>
                    <a:cubicBezTo>
                      <a:pt x="541" y="2216"/>
                      <a:pt x="547" y="2159"/>
                      <a:pt x="558" y="2102"/>
                    </a:cubicBezTo>
                    <a:cubicBezTo>
                      <a:pt x="585" y="1954"/>
                      <a:pt x="613" y="1806"/>
                      <a:pt x="641" y="1658"/>
                    </a:cubicBezTo>
                    <a:cubicBezTo>
                      <a:pt x="666" y="1526"/>
                      <a:pt x="688" y="1393"/>
                      <a:pt x="719" y="1262"/>
                    </a:cubicBezTo>
                    <a:cubicBezTo>
                      <a:pt x="737" y="1188"/>
                      <a:pt x="707" y="1129"/>
                      <a:pt x="682" y="1068"/>
                    </a:cubicBezTo>
                    <a:cubicBezTo>
                      <a:pt x="638" y="959"/>
                      <a:pt x="590" y="852"/>
                      <a:pt x="546" y="743"/>
                    </a:cubicBezTo>
                    <a:cubicBezTo>
                      <a:pt x="535" y="717"/>
                      <a:pt x="524" y="714"/>
                      <a:pt x="497" y="715"/>
                    </a:cubicBezTo>
                    <a:cubicBezTo>
                      <a:pt x="363" y="723"/>
                      <a:pt x="229" y="727"/>
                      <a:pt x="95" y="730"/>
                    </a:cubicBezTo>
                    <a:cubicBezTo>
                      <a:pt x="49" y="731"/>
                      <a:pt x="14" y="699"/>
                      <a:pt x="6" y="654"/>
                    </a:cubicBezTo>
                    <a:cubicBezTo>
                      <a:pt x="0" y="614"/>
                      <a:pt x="22" y="571"/>
                      <a:pt x="64" y="557"/>
                    </a:cubicBezTo>
                    <a:cubicBezTo>
                      <a:pt x="127" y="537"/>
                      <a:pt x="190" y="522"/>
                      <a:pt x="254" y="505"/>
                    </a:cubicBezTo>
                    <a:cubicBezTo>
                      <a:pt x="337" y="483"/>
                      <a:pt x="422" y="465"/>
                      <a:pt x="504" y="439"/>
                    </a:cubicBezTo>
                    <a:cubicBezTo>
                      <a:pt x="554" y="423"/>
                      <a:pt x="592" y="436"/>
                      <a:pt x="620" y="465"/>
                    </a:cubicBezTo>
                    <a:cubicBezTo>
                      <a:pt x="683" y="440"/>
                      <a:pt x="742" y="418"/>
                      <a:pt x="800" y="394"/>
                    </a:cubicBezTo>
                    <a:cubicBezTo>
                      <a:pt x="1044" y="292"/>
                      <a:pt x="1422" y="129"/>
                      <a:pt x="1666" y="26"/>
                    </a:cubicBezTo>
                    <a:cubicBezTo>
                      <a:pt x="1726" y="0"/>
                      <a:pt x="1783" y="15"/>
                      <a:pt x="1808" y="66"/>
                    </a:cubicBezTo>
                    <a:cubicBezTo>
                      <a:pt x="1831" y="114"/>
                      <a:pt x="1811" y="166"/>
                      <a:pt x="1751" y="193"/>
                    </a:cubicBezTo>
                    <a:cubicBezTo>
                      <a:pt x="1653" y="238"/>
                      <a:pt x="1419" y="338"/>
                      <a:pt x="1319" y="379"/>
                    </a:cubicBezTo>
                    <a:cubicBezTo>
                      <a:pt x="1241" y="411"/>
                      <a:pt x="1163" y="444"/>
                      <a:pt x="1083" y="474"/>
                    </a:cubicBezTo>
                    <a:cubicBezTo>
                      <a:pt x="1057" y="484"/>
                      <a:pt x="1056" y="498"/>
                      <a:pt x="1065" y="517"/>
                    </a:cubicBezTo>
                    <a:cubicBezTo>
                      <a:pt x="1151" y="723"/>
                      <a:pt x="1239" y="927"/>
                      <a:pt x="1326" y="1133"/>
                    </a:cubicBezTo>
                    <a:cubicBezTo>
                      <a:pt x="1408" y="1328"/>
                      <a:pt x="1488" y="1525"/>
                      <a:pt x="1570" y="1720"/>
                    </a:cubicBezTo>
                    <a:cubicBezTo>
                      <a:pt x="1622" y="1846"/>
                      <a:pt x="1675" y="1972"/>
                      <a:pt x="1729" y="2097"/>
                    </a:cubicBezTo>
                    <a:cubicBezTo>
                      <a:pt x="1761" y="2171"/>
                      <a:pt x="1731" y="2260"/>
                      <a:pt x="1661" y="2291"/>
                    </a:cubicBezTo>
                    <a:cubicBezTo>
                      <a:pt x="1601" y="2318"/>
                      <a:pt x="1521" y="2283"/>
                      <a:pt x="1491" y="2213"/>
                    </a:cubicBezTo>
                    <a:cubicBezTo>
                      <a:pt x="1421" y="2050"/>
                      <a:pt x="1353" y="1886"/>
                      <a:pt x="1285" y="1723"/>
                    </a:cubicBezTo>
                    <a:cubicBezTo>
                      <a:pt x="1216" y="1559"/>
                      <a:pt x="1148" y="1396"/>
                      <a:pt x="1080" y="12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DE8940AF-B01D-4321-9AED-1F0942351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925" y="1109663"/>
                <a:ext cx="1157288" cy="1160463"/>
              </a:xfrm>
              <a:custGeom>
                <a:avLst/>
                <a:gdLst>
                  <a:gd name="T0" fmla="*/ 479 w 486"/>
                  <a:gd name="T1" fmla="*/ 244 h 483"/>
                  <a:gd name="T2" fmla="*/ 241 w 486"/>
                  <a:gd name="T3" fmla="*/ 481 h 483"/>
                  <a:gd name="T4" fmla="*/ 1 w 486"/>
                  <a:gd name="T5" fmla="*/ 240 h 483"/>
                  <a:gd name="T6" fmla="*/ 238 w 486"/>
                  <a:gd name="T7" fmla="*/ 1 h 483"/>
                  <a:gd name="T8" fmla="*/ 479 w 486"/>
                  <a:gd name="T9" fmla="*/ 244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83">
                    <a:moveTo>
                      <a:pt x="479" y="244"/>
                    </a:moveTo>
                    <a:cubicBezTo>
                      <a:pt x="479" y="371"/>
                      <a:pt x="366" y="483"/>
                      <a:pt x="241" y="481"/>
                    </a:cubicBezTo>
                    <a:cubicBezTo>
                      <a:pt x="109" y="478"/>
                      <a:pt x="0" y="369"/>
                      <a:pt x="1" y="240"/>
                    </a:cubicBezTo>
                    <a:cubicBezTo>
                      <a:pt x="1" y="113"/>
                      <a:pt x="111" y="2"/>
                      <a:pt x="238" y="1"/>
                    </a:cubicBezTo>
                    <a:cubicBezTo>
                      <a:pt x="368" y="0"/>
                      <a:pt x="486" y="118"/>
                      <a:pt x="479" y="2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10">
                <a:extLst>
                  <a:ext uri="{FF2B5EF4-FFF2-40B4-BE49-F238E27FC236}">
                    <a16:creationId xmlns:a16="http://schemas.microsoft.com/office/drawing/2014/main" id="{AC5D1D97-677B-41BD-BDC6-D0C8CFB65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0700" y="-196850"/>
                <a:ext cx="2325688" cy="4094163"/>
              </a:xfrm>
              <a:custGeom>
                <a:avLst/>
                <a:gdLst>
                  <a:gd name="T0" fmla="*/ 0 w 977"/>
                  <a:gd name="T1" fmla="*/ 106 h 1705"/>
                  <a:gd name="T2" fmla="*/ 19 w 977"/>
                  <a:gd name="T3" fmla="*/ 158 h 1705"/>
                  <a:gd name="T4" fmla="*/ 772 w 977"/>
                  <a:gd name="T5" fmla="*/ 730 h 1705"/>
                  <a:gd name="T6" fmla="*/ 559 w 977"/>
                  <a:gd name="T7" fmla="*/ 1649 h 1705"/>
                  <a:gd name="T8" fmla="*/ 580 w 977"/>
                  <a:gd name="T9" fmla="*/ 1705 h 1705"/>
                  <a:gd name="T10" fmla="*/ 817 w 977"/>
                  <a:gd name="T11" fmla="*/ 714 h 1705"/>
                  <a:gd name="T12" fmla="*/ 0 w 977"/>
                  <a:gd name="T13" fmla="*/ 106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7" h="1705">
                    <a:moveTo>
                      <a:pt x="0" y="106"/>
                    </a:moveTo>
                    <a:cubicBezTo>
                      <a:pt x="19" y="158"/>
                      <a:pt x="19" y="158"/>
                      <a:pt x="19" y="158"/>
                    </a:cubicBezTo>
                    <a:cubicBezTo>
                      <a:pt x="285" y="61"/>
                      <a:pt x="626" y="326"/>
                      <a:pt x="772" y="730"/>
                    </a:cubicBezTo>
                    <a:cubicBezTo>
                      <a:pt x="919" y="1135"/>
                      <a:pt x="826" y="1552"/>
                      <a:pt x="559" y="1649"/>
                    </a:cubicBezTo>
                    <a:cubicBezTo>
                      <a:pt x="580" y="1705"/>
                      <a:pt x="580" y="1705"/>
                      <a:pt x="580" y="1705"/>
                    </a:cubicBezTo>
                    <a:cubicBezTo>
                      <a:pt x="871" y="1600"/>
                      <a:pt x="977" y="1156"/>
                      <a:pt x="817" y="714"/>
                    </a:cubicBezTo>
                    <a:cubicBezTo>
                      <a:pt x="656" y="273"/>
                      <a:pt x="291" y="0"/>
                      <a:pt x="0" y="10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EB693BB1-6CCF-4853-8D77-F36BD4B0D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9425" y="57150"/>
                <a:ext cx="1422400" cy="3854450"/>
              </a:xfrm>
              <a:custGeom>
                <a:avLst/>
                <a:gdLst>
                  <a:gd name="T0" fmla="*/ 870 w 896"/>
                  <a:gd name="T1" fmla="*/ 2428 h 2428"/>
                  <a:gd name="T2" fmla="*/ 896 w 896"/>
                  <a:gd name="T3" fmla="*/ 2419 h 2428"/>
                  <a:gd name="T4" fmla="*/ 26 w 896"/>
                  <a:gd name="T5" fmla="*/ 0 h 2428"/>
                  <a:gd name="T6" fmla="*/ 0 w 896"/>
                  <a:gd name="T7" fmla="*/ 9 h 2428"/>
                  <a:gd name="T8" fmla="*/ 870 w 896"/>
                  <a:gd name="T9" fmla="*/ 2428 h 2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6" h="2428">
                    <a:moveTo>
                      <a:pt x="870" y="2428"/>
                    </a:moveTo>
                    <a:lnTo>
                      <a:pt x="896" y="2419"/>
                    </a:lnTo>
                    <a:lnTo>
                      <a:pt x="26" y="0"/>
                    </a:lnTo>
                    <a:lnTo>
                      <a:pt x="0" y="9"/>
                    </a:lnTo>
                    <a:lnTo>
                      <a:pt x="870" y="24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4" name="Straight Connector 15">
              <a:extLst>
                <a:ext uri="{FF2B5EF4-FFF2-40B4-BE49-F238E27FC236}">
                  <a16:creationId xmlns:a16="http://schemas.microsoft.com/office/drawing/2014/main" id="{6C103716-B5E7-40BB-A945-AF9797DB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1951" y="3245604"/>
              <a:ext cx="1774663" cy="74668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7">
              <a:extLst>
                <a:ext uri="{FF2B5EF4-FFF2-40B4-BE49-F238E27FC236}">
                  <a16:creationId xmlns:a16="http://schemas.microsoft.com/office/drawing/2014/main" id="{88C03440-9A14-4C45-BAFD-61CB20138AB4}"/>
                </a:ext>
              </a:extLst>
            </p:cNvPr>
            <p:cNvSpPr/>
            <p:nvPr/>
          </p:nvSpPr>
          <p:spPr>
            <a:xfrm rot="4079480">
              <a:off x="3582999" y="3070462"/>
              <a:ext cx="208345" cy="36933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: Rounded Corners 38">
            <a:extLst>
              <a:ext uri="{FF2B5EF4-FFF2-40B4-BE49-F238E27FC236}">
                <a16:creationId xmlns:a16="http://schemas.microsoft.com/office/drawing/2014/main" id="{70FF673E-9FCE-43F7-AF29-7ED6083CC85B}"/>
              </a:ext>
            </a:extLst>
          </p:cNvPr>
          <p:cNvSpPr/>
          <p:nvPr/>
        </p:nvSpPr>
        <p:spPr>
          <a:xfrm rot="20234284">
            <a:off x="11405857" y="4950288"/>
            <a:ext cx="181229" cy="101004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39">
            <a:extLst>
              <a:ext uri="{FF2B5EF4-FFF2-40B4-BE49-F238E27FC236}">
                <a16:creationId xmlns:a16="http://schemas.microsoft.com/office/drawing/2014/main" id="{FAA76BF8-17AF-4E2F-96CB-095DA909A121}"/>
              </a:ext>
            </a:extLst>
          </p:cNvPr>
          <p:cNvSpPr/>
          <p:nvPr/>
        </p:nvSpPr>
        <p:spPr>
          <a:xfrm rot="1307746">
            <a:off x="9545472" y="5077148"/>
            <a:ext cx="152559" cy="6173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9">
            <a:extLst>
              <a:ext uri="{FF2B5EF4-FFF2-40B4-BE49-F238E27FC236}">
                <a16:creationId xmlns:a16="http://schemas.microsoft.com/office/drawing/2014/main" id="{3D05C6A0-7354-4C6C-A3FF-21B5E490D17B}"/>
              </a:ext>
            </a:extLst>
          </p:cNvPr>
          <p:cNvGrpSpPr/>
          <p:nvPr/>
        </p:nvGrpSpPr>
        <p:grpSpPr>
          <a:xfrm rot="535395">
            <a:off x="8952190" y="903108"/>
            <a:ext cx="3248852" cy="4329617"/>
            <a:chOff x="6176100" y="2992625"/>
            <a:chExt cx="2086518" cy="2086518"/>
          </a:xfrm>
        </p:grpSpPr>
        <p:sp>
          <p:nvSpPr>
            <p:cNvPr id="24" name="Circle: Hollow 18">
              <a:extLst>
                <a:ext uri="{FF2B5EF4-FFF2-40B4-BE49-F238E27FC236}">
                  <a16:creationId xmlns:a16="http://schemas.microsoft.com/office/drawing/2014/main" id="{BFDE0D5D-58CA-4D2D-9CEB-3F9312BD6FB9}"/>
                </a:ext>
              </a:extLst>
            </p:cNvPr>
            <p:cNvSpPr/>
            <p:nvPr/>
          </p:nvSpPr>
          <p:spPr>
            <a:xfrm>
              <a:off x="6176100" y="2992625"/>
              <a:ext cx="2086518" cy="2086518"/>
            </a:xfrm>
            <a:prstGeom prst="donut">
              <a:avLst>
                <a:gd name="adj" fmla="val 89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ircle: Hollow 31">
              <a:extLst>
                <a:ext uri="{FF2B5EF4-FFF2-40B4-BE49-F238E27FC236}">
                  <a16:creationId xmlns:a16="http://schemas.microsoft.com/office/drawing/2014/main" id="{F7666802-D81E-44FD-9DBD-1F8156448AA9}"/>
                </a:ext>
              </a:extLst>
            </p:cNvPr>
            <p:cNvSpPr/>
            <p:nvPr/>
          </p:nvSpPr>
          <p:spPr>
            <a:xfrm>
              <a:off x="6513918" y="3330443"/>
              <a:ext cx="1410882" cy="1410882"/>
            </a:xfrm>
            <a:prstGeom prst="donut">
              <a:avLst>
                <a:gd name="adj" fmla="val 112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Circle: Hollow 33">
              <a:extLst>
                <a:ext uri="{FF2B5EF4-FFF2-40B4-BE49-F238E27FC236}">
                  <a16:creationId xmlns:a16="http://schemas.microsoft.com/office/drawing/2014/main" id="{00DD3C3D-7EA7-4084-9A79-610572CF9DE7}"/>
                </a:ext>
              </a:extLst>
            </p:cNvPr>
            <p:cNvSpPr/>
            <p:nvPr/>
          </p:nvSpPr>
          <p:spPr>
            <a:xfrm>
              <a:off x="6840366" y="3646067"/>
              <a:ext cx="779634" cy="779634"/>
            </a:xfrm>
            <a:prstGeom prst="donut">
              <a:avLst>
                <a:gd name="adj" fmla="val 1751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19">
              <a:extLst>
                <a:ext uri="{FF2B5EF4-FFF2-40B4-BE49-F238E27FC236}">
                  <a16:creationId xmlns:a16="http://schemas.microsoft.com/office/drawing/2014/main" id="{D949B5A3-F9D3-4C37-8879-AD4292CFE3E9}"/>
                </a:ext>
              </a:extLst>
            </p:cNvPr>
            <p:cNvSpPr/>
            <p:nvPr/>
          </p:nvSpPr>
          <p:spPr>
            <a:xfrm>
              <a:off x="7087293" y="3891549"/>
              <a:ext cx="285780" cy="2857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56">
            <a:extLst>
              <a:ext uri="{FF2B5EF4-FFF2-40B4-BE49-F238E27FC236}">
                <a16:creationId xmlns:a16="http://schemas.microsoft.com/office/drawing/2014/main" id="{42CF9533-DAD1-47C4-B4C4-7975BE9DD628}"/>
              </a:ext>
            </a:extLst>
          </p:cNvPr>
          <p:cNvGrpSpPr/>
          <p:nvPr/>
        </p:nvGrpSpPr>
        <p:grpSpPr>
          <a:xfrm rot="2094843">
            <a:off x="8801941" y="653800"/>
            <a:ext cx="1929887" cy="841333"/>
            <a:chOff x="8419743" y="1081666"/>
            <a:chExt cx="1929887" cy="841333"/>
          </a:xfrm>
          <a:solidFill>
            <a:schemeClr val="accent5"/>
          </a:solidFill>
        </p:grpSpPr>
        <p:cxnSp>
          <p:nvCxnSpPr>
            <p:cNvPr id="38" name="Straight Connector 57">
              <a:extLst>
                <a:ext uri="{FF2B5EF4-FFF2-40B4-BE49-F238E27FC236}">
                  <a16:creationId xmlns:a16="http://schemas.microsoft.com/office/drawing/2014/main" id="{4D72B25E-5428-411F-816E-3A96E2BDB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9743" y="1176315"/>
              <a:ext cx="1774663" cy="746684"/>
            </a:xfrm>
            <a:prstGeom prst="line">
              <a:avLst/>
            </a:prstGeom>
            <a:grpFill/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Isosceles Triangle 58">
              <a:extLst>
                <a:ext uri="{FF2B5EF4-FFF2-40B4-BE49-F238E27FC236}">
                  <a16:creationId xmlns:a16="http://schemas.microsoft.com/office/drawing/2014/main" id="{D42E3CE1-B60C-4248-89FF-9E955E894E5B}"/>
                </a:ext>
              </a:extLst>
            </p:cNvPr>
            <p:cNvSpPr/>
            <p:nvPr/>
          </p:nvSpPr>
          <p:spPr>
            <a:xfrm rot="4079480">
              <a:off x="10060791" y="1001173"/>
              <a:ext cx="208345" cy="3693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0" name="Gráfico 39" descr="Insignia 1 contorno">
            <a:extLst>
              <a:ext uri="{FF2B5EF4-FFF2-40B4-BE49-F238E27FC236}">
                <a16:creationId xmlns:a16="http://schemas.microsoft.com/office/drawing/2014/main" id="{7D64D7F6-5A62-4E43-94E3-324AA7188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0272" y="1656164"/>
            <a:ext cx="589039" cy="589039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19C154BD-E5E8-4B4F-B811-87498407288F}"/>
              </a:ext>
            </a:extLst>
          </p:cNvPr>
          <p:cNvSpPr txBox="1"/>
          <p:nvPr/>
        </p:nvSpPr>
        <p:spPr>
          <a:xfrm>
            <a:off x="3609311" y="1715652"/>
            <a:ext cx="4736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Satisfacer las peticiones de usuarios pilotos</a:t>
            </a:r>
          </a:p>
        </p:txBody>
      </p:sp>
      <p:pic>
        <p:nvPicPr>
          <p:cNvPr id="42" name="Gráfico 41" descr="Insignia contorno">
            <a:extLst>
              <a:ext uri="{FF2B5EF4-FFF2-40B4-BE49-F238E27FC236}">
                <a16:creationId xmlns:a16="http://schemas.microsoft.com/office/drawing/2014/main" id="{672ECC26-E4BA-46FB-84B3-778D01FD94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3340" y="2502650"/>
            <a:ext cx="589039" cy="589039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C121E7AC-9285-4841-B884-FB5BB5D65841}"/>
              </a:ext>
            </a:extLst>
          </p:cNvPr>
          <p:cNvSpPr txBox="1"/>
          <p:nvPr/>
        </p:nvSpPr>
        <p:spPr>
          <a:xfrm>
            <a:off x="3609311" y="2629253"/>
            <a:ext cx="4007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Implementar funcionalidades finales</a:t>
            </a:r>
          </a:p>
        </p:txBody>
      </p:sp>
      <p:grpSp>
        <p:nvGrpSpPr>
          <p:cNvPr id="28" name="Group 49">
            <a:extLst>
              <a:ext uri="{FF2B5EF4-FFF2-40B4-BE49-F238E27FC236}">
                <a16:creationId xmlns:a16="http://schemas.microsoft.com/office/drawing/2014/main" id="{C44A5D60-5702-4187-9AFA-7D64ECAE0C43}"/>
              </a:ext>
            </a:extLst>
          </p:cNvPr>
          <p:cNvGrpSpPr/>
          <p:nvPr/>
        </p:nvGrpSpPr>
        <p:grpSpPr>
          <a:xfrm rot="1434524">
            <a:off x="8359684" y="2618472"/>
            <a:ext cx="1929887" cy="841333"/>
            <a:chOff x="8419743" y="1081666"/>
            <a:chExt cx="1929887" cy="841333"/>
          </a:xfrm>
        </p:grpSpPr>
        <p:cxnSp>
          <p:nvCxnSpPr>
            <p:cNvPr id="29" name="Straight Connector 47">
              <a:extLst>
                <a:ext uri="{FF2B5EF4-FFF2-40B4-BE49-F238E27FC236}">
                  <a16:creationId xmlns:a16="http://schemas.microsoft.com/office/drawing/2014/main" id="{EB6F2BA7-7280-4CBB-BC5B-D12FE6E13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9743" y="1176315"/>
              <a:ext cx="1774663" cy="74668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Isosceles Triangle 48">
              <a:extLst>
                <a:ext uri="{FF2B5EF4-FFF2-40B4-BE49-F238E27FC236}">
                  <a16:creationId xmlns:a16="http://schemas.microsoft.com/office/drawing/2014/main" id="{06B85AB9-EECB-4D79-95D4-9C7C02E35FF1}"/>
                </a:ext>
              </a:extLst>
            </p:cNvPr>
            <p:cNvSpPr/>
            <p:nvPr/>
          </p:nvSpPr>
          <p:spPr>
            <a:xfrm rot="4079480">
              <a:off x="10060791" y="1001173"/>
              <a:ext cx="208345" cy="36933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53">
            <a:extLst>
              <a:ext uri="{FF2B5EF4-FFF2-40B4-BE49-F238E27FC236}">
                <a16:creationId xmlns:a16="http://schemas.microsoft.com/office/drawing/2014/main" id="{A913691F-8045-4980-8F9D-C10A9AB0CCB7}"/>
              </a:ext>
            </a:extLst>
          </p:cNvPr>
          <p:cNvGrpSpPr/>
          <p:nvPr/>
        </p:nvGrpSpPr>
        <p:grpSpPr>
          <a:xfrm rot="487849">
            <a:off x="8819785" y="4224739"/>
            <a:ext cx="1929887" cy="841333"/>
            <a:chOff x="8419743" y="1081666"/>
            <a:chExt cx="1929887" cy="841333"/>
          </a:xfrm>
          <a:solidFill>
            <a:schemeClr val="accent2"/>
          </a:solidFill>
        </p:grpSpPr>
        <p:cxnSp>
          <p:nvCxnSpPr>
            <p:cNvPr id="32" name="Straight Connector 54">
              <a:extLst>
                <a:ext uri="{FF2B5EF4-FFF2-40B4-BE49-F238E27FC236}">
                  <a16:creationId xmlns:a16="http://schemas.microsoft.com/office/drawing/2014/main" id="{5634F519-28B1-46E9-A708-1A4CF4DDF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9743" y="1176315"/>
              <a:ext cx="1774663" cy="746684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Isosceles Triangle 55">
              <a:extLst>
                <a:ext uri="{FF2B5EF4-FFF2-40B4-BE49-F238E27FC236}">
                  <a16:creationId xmlns:a16="http://schemas.microsoft.com/office/drawing/2014/main" id="{7FD43511-BA39-4531-8B47-75FFBFDA5198}"/>
                </a:ext>
              </a:extLst>
            </p:cNvPr>
            <p:cNvSpPr/>
            <p:nvPr/>
          </p:nvSpPr>
          <p:spPr>
            <a:xfrm rot="4079480">
              <a:off x="10060791" y="1001173"/>
              <a:ext cx="208345" cy="3693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420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202FA3-B43A-D741-BAA3-ABD338A1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20</a:t>
            </a:fld>
            <a:endParaRPr lang="es-ES"/>
          </a:p>
        </p:txBody>
      </p:sp>
      <p:pic>
        <p:nvPicPr>
          <p:cNvPr id="13" name="Gráfico 12" descr="Insignia 6 contorno">
            <a:extLst>
              <a:ext uri="{FF2B5EF4-FFF2-40B4-BE49-F238E27FC236}">
                <a16:creationId xmlns:a16="http://schemas.microsoft.com/office/drawing/2014/main" id="{D95510A9-7225-4C6A-BB7C-1C97CFC72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428" y="175963"/>
            <a:ext cx="445265" cy="445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BF3BA85-D2C5-4288-89D0-314F92A74C19}"/>
              </a:ext>
            </a:extLst>
          </p:cNvPr>
          <p:cNvSpPr txBox="1"/>
          <p:nvPr/>
        </p:nvSpPr>
        <p:spPr>
          <a:xfrm>
            <a:off x="719693" y="251896"/>
            <a:ext cx="337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Planning</a:t>
            </a:r>
            <a:endParaRPr lang="es-ES" dirty="0">
              <a:solidFill>
                <a:schemeClr val="bg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E7251D3-E924-4270-96BB-5FCDD4CBB826}"/>
              </a:ext>
            </a:extLst>
          </p:cNvPr>
          <p:cNvSpPr txBox="1"/>
          <p:nvPr/>
        </p:nvSpPr>
        <p:spPr>
          <a:xfrm>
            <a:off x="3823198" y="352049"/>
            <a:ext cx="454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Preparing</a:t>
            </a:r>
            <a:r>
              <a:rPr lang="es-ES" sz="2400" b="1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 Project </a:t>
            </a:r>
            <a:r>
              <a:rPr lang="es-ES" sz="2400" b="1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Launch</a:t>
            </a:r>
            <a:r>
              <a:rPr lang="es-ES" sz="2400" b="1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 </a:t>
            </a:r>
            <a:r>
              <a:rPr lang="es-ES" sz="2400" b="1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Planning</a:t>
            </a:r>
            <a:endParaRPr lang="es-ES" sz="2400" b="1" dirty="0">
              <a:solidFill>
                <a:schemeClr val="bg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06F9ABC-6CAB-184F-BB52-66681FDC5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04761"/>
              </p:ext>
            </p:extLst>
          </p:nvPr>
        </p:nvGraphicFramePr>
        <p:xfrm>
          <a:off x="7033186" y="1587677"/>
          <a:ext cx="3154828" cy="187343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154828">
                  <a:extLst>
                    <a:ext uri="{9D8B030D-6E8A-4147-A177-3AD203B41FA5}">
                      <a16:colId xmlns:a16="http://schemas.microsoft.com/office/drawing/2014/main" val="2212503362"/>
                    </a:ext>
                  </a:extLst>
                </a:gridCol>
              </a:tblGrid>
              <a:tr h="624479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Más tipos de pago</a:t>
                      </a:r>
                      <a:endParaRPr lang="es-ES" b="0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647597"/>
                  </a:ext>
                </a:extLst>
              </a:tr>
              <a:tr h="624479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Implementar un foro</a:t>
                      </a:r>
                      <a:endParaRPr lang="es-ES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682150"/>
                  </a:ext>
                </a:extLst>
              </a:tr>
              <a:tr h="624479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Añadir videos</a:t>
                      </a:r>
                      <a:endParaRPr lang="es-ES" dirty="0">
                        <a:solidFill>
                          <a:schemeClr val="bg1"/>
                        </a:solidFill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89372"/>
                  </a:ext>
                </a:extLst>
              </a:tr>
            </a:tbl>
          </a:graphicData>
        </a:graphic>
      </p:graphicFrame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C8F73A93-80B9-014C-B6C2-D47B4E060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785209"/>
              </p:ext>
            </p:extLst>
          </p:nvPr>
        </p:nvGraphicFramePr>
        <p:xfrm>
          <a:off x="7033185" y="4007127"/>
          <a:ext cx="3154829" cy="115836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154829">
                  <a:extLst>
                    <a:ext uri="{9D8B030D-6E8A-4147-A177-3AD203B41FA5}">
                      <a16:colId xmlns:a16="http://schemas.microsoft.com/office/drawing/2014/main" val="3685334279"/>
                    </a:ext>
                  </a:extLst>
                </a:gridCol>
              </a:tblGrid>
              <a:tr h="57918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Redes sociales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63767"/>
                  </a:ext>
                </a:extLst>
              </a:tr>
              <a:tr h="579182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Publicidad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82231"/>
                  </a:ext>
                </a:extLst>
              </a:tr>
            </a:tbl>
          </a:graphicData>
        </a:graphic>
      </p:graphicFrame>
      <p:pic>
        <p:nvPicPr>
          <p:cNvPr id="140" name="Imagen 139" descr="Una persona con una camisa blanca&#10;&#10;Descripción generada automáticamente">
            <a:extLst>
              <a:ext uri="{FF2B5EF4-FFF2-40B4-BE49-F238E27FC236}">
                <a16:creationId xmlns:a16="http://schemas.microsoft.com/office/drawing/2014/main" id="{C7549699-C98E-F045-8E4B-830D8D3B8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364" y="4082602"/>
            <a:ext cx="2467299" cy="164486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E3796AC-1ADA-0542-910E-769AF85CFAB2}"/>
              </a:ext>
            </a:extLst>
          </p:cNvPr>
          <p:cNvSpPr txBox="1"/>
          <p:nvPr/>
        </p:nvSpPr>
        <p:spPr>
          <a:xfrm>
            <a:off x="2303813" y="2336415"/>
            <a:ext cx="22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Implementación</a:t>
            </a:r>
            <a:endParaRPr lang="es-ES" dirty="0">
              <a:solidFill>
                <a:schemeClr val="bg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086EC850-A08E-7744-86A4-5D618D39DBAD}"/>
              </a:ext>
            </a:extLst>
          </p:cNvPr>
          <p:cNvSpPr txBox="1"/>
          <p:nvPr/>
        </p:nvSpPr>
        <p:spPr>
          <a:xfrm>
            <a:off x="2507505" y="4355475"/>
            <a:ext cx="1463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Marketing</a:t>
            </a:r>
            <a:endParaRPr lang="es-ES" dirty="0">
              <a:solidFill>
                <a:schemeClr val="bg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sp>
        <p:nvSpPr>
          <p:cNvPr id="8" name="Flecha derecha 7">
            <a:extLst>
              <a:ext uri="{FF2B5EF4-FFF2-40B4-BE49-F238E27FC236}">
                <a16:creationId xmlns:a16="http://schemas.microsoft.com/office/drawing/2014/main" id="{3E3D2499-ED2D-2D48-97AA-01B7C229B039}"/>
              </a:ext>
            </a:extLst>
          </p:cNvPr>
          <p:cNvSpPr/>
          <p:nvPr/>
        </p:nvSpPr>
        <p:spPr>
          <a:xfrm>
            <a:off x="5104317" y="2524395"/>
            <a:ext cx="1135895" cy="1713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2" name="Flecha derecha 141">
            <a:extLst>
              <a:ext uri="{FF2B5EF4-FFF2-40B4-BE49-F238E27FC236}">
                <a16:creationId xmlns:a16="http://schemas.microsoft.com/office/drawing/2014/main" id="{9C78477C-249F-3440-8599-960AAF6A9A13}"/>
              </a:ext>
            </a:extLst>
          </p:cNvPr>
          <p:cNvSpPr/>
          <p:nvPr/>
        </p:nvSpPr>
        <p:spPr>
          <a:xfrm>
            <a:off x="5100911" y="4500656"/>
            <a:ext cx="1135895" cy="1713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545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D8EB84BB-974A-6A4B-A320-3724BCCECC64}"/>
              </a:ext>
            </a:extLst>
          </p:cNvPr>
          <p:cNvSpPr txBox="1"/>
          <p:nvPr/>
        </p:nvSpPr>
        <p:spPr>
          <a:xfrm>
            <a:off x="919866" y="428655"/>
            <a:ext cx="211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RGPD</a:t>
            </a:r>
          </a:p>
        </p:txBody>
      </p:sp>
      <p:pic>
        <p:nvPicPr>
          <p:cNvPr id="6" name="Gráfico 5" descr="Insignia 7 contorno">
            <a:extLst>
              <a:ext uri="{FF2B5EF4-FFF2-40B4-BE49-F238E27FC236}">
                <a16:creationId xmlns:a16="http://schemas.microsoft.com/office/drawing/2014/main" id="{CAB18FB4-4B93-4511-A00B-14CDB60FF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651" y="428655"/>
            <a:ext cx="461665" cy="461665"/>
          </a:xfrm>
          <a:prstGeom prst="rect">
            <a:avLst/>
          </a:prstGeom>
        </p:spPr>
      </p:pic>
      <p:pic>
        <p:nvPicPr>
          <p:cNvPr id="10" name="Imagen 9" descr="Texto&#10;&#10;Descripción generada automáticamente con confianza baja">
            <a:extLst>
              <a:ext uri="{FF2B5EF4-FFF2-40B4-BE49-F238E27FC236}">
                <a16:creationId xmlns:a16="http://schemas.microsoft.com/office/drawing/2014/main" id="{C575A121-72C9-4396-BF3A-2AA3A8B38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458" y="428655"/>
            <a:ext cx="2114617" cy="78987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DBD3EBA-71A1-4369-9E08-77348368D8B7}"/>
              </a:ext>
            </a:extLst>
          </p:cNvPr>
          <p:cNvSpPr txBox="1"/>
          <p:nvPr/>
        </p:nvSpPr>
        <p:spPr>
          <a:xfrm>
            <a:off x="2181281" y="2169883"/>
            <a:ext cx="190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Durante el </a:t>
            </a:r>
            <a:r>
              <a:rPr lang="es-ES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sign</a:t>
            </a:r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 up</a:t>
            </a: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DA6A86B4-5C0A-4333-B5AD-E7666E3FE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957" y="2070861"/>
            <a:ext cx="561312" cy="561312"/>
          </a:xfrm>
          <a:prstGeom prst="rect">
            <a:avLst/>
          </a:prstGeom>
        </p:spPr>
      </p:pic>
      <p:pic>
        <p:nvPicPr>
          <p:cNvPr id="17" name="Gráfico 16" descr="Signo de interrogación con relleno sólido">
            <a:extLst>
              <a:ext uri="{FF2B5EF4-FFF2-40B4-BE49-F238E27FC236}">
                <a16:creationId xmlns:a16="http://schemas.microsoft.com/office/drawing/2014/main" id="{208063DE-838A-4356-9467-368CA2E03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6973" y="3124959"/>
            <a:ext cx="561312" cy="56131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466149DE-9DB4-4FAF-8BB3-471FB9694793}"/>
              </a:ext>
            </a:extLst>
          </p:cNvPr>
          <p:cNvSpPr txBox="1"/>
          <p:nvPr/>
        </p:nvSpPr>
        <p:spPr>
          <a:xfrm>
            <a:off x="2237937" y="3243769"/>
            <a:ext cx="94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En </a:t>
            </a:r>
            <a:r>
              <a:rPr lang="es-ES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FAQs</a:t>
            </a:r>
            <a:endParaRPr lang="es-ES" dirty="0">
              <a:solidFill>
                <a:schemeClr val="bg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4B7B743-608D-564D-B767-F9F8030E9176}"/>
              </a:ext>
            </a:extLst>
          </p:cNvPr>
          <p:cNvGrpSpPr/>
          <p:nvPr/>
        </p:nvGrpSpPr>
        <p:grpSpPr>
          <a:xfrm>
            <a:off x="2319411" y="4127887"/>
            <a:ext cx="2715478" cy="2082933"/>
            <a:chOff x="382614" y="4563431"/>
            <a:chExt cx="2715478" cy="2082933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3C17C841-EEAB-4641-AD41-2607950A88E8}"/>
                </a:ext>
              </a:extLst>
            </p:cNvPr>
            <p:cNvGrpSpPr/>
            <p:nvPr/>
          </p:nvGrpSpPr>
          <p:grpSpPr>
            <a:xfrm>
              <a:off x="652154" y="4563431"/>
              <a:ext cx="2155688" cy="1792919"/>
              <a:chOff x="652154" y="4563431"/>
              <a:chExt cx="2155688" cy="1792919"/>
            </a:xfrm>
          </p:grpSpPr>
          <p:pic>
            <p:nvPicPr>
              <p:cNvPr id="4" name="Imagen 3" descr="Imagen que contiene Icono&#10;&#10;Descripción generada automáticamente">
                <a:extLst>
                  <a:ext uri="{FF2B5EF4-FFF2-40B4-BE49-F238E27FC236}">
                    <a16:creationId xmlns:a16="http://schemas.microsoft.com/office/drawing/2014/main" id="{F62A8A97-9A8D-DE42-9E9D-07E94C7E6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2154" y="4563431"/>
                <a:ext cx="2155688" cy="1792919"/>
              </a:xfrm>
              <a:prstGeom prst="rect">
                <a:avLst/>
              </a:prstGeom>
            </p:spPr>
          </p:pic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0F498D4B-6CE0-934A-90B9-D664528A7B4E}"/>
                  </a:ext>
                </a:extLst>
              </p:cNvPr>
              <p:cNvSpPr/>
              <p:nvPr/>
            </p:nvSpPr>
            <p:spPr>
              <a:xfrm>
                <a:off x="1235753" y="5062923"/>
                <a:ext cx="1009201" cy="595433"/>
              </a:xfrm>
              <a:prstGeom prst="ellipse">
                <a:avLst/>
              </a:prstGeom>
              <a:solidFill>
                <a:srgbClr val="2630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CE2297A5-3B13-7A43-B2D8-F68D39502465}"/>
                </a:ext>
              </a:extLst>
            </p:cNvPr>
            <p:cNvSpPr/>
            <p:nvPr/>
          </p:nvSpPr>
          <p:spPr>
            <a:xfrm>
              <a:off x="382614" y="6212326"/>
              <a:ext cx="2715478" cy="434038"/>
            </a:xfrm>
            <a:prstGeom prst="roundRect">
              <a:avLst/>
            </a:prstGeom>
            <a:solidFill>
              <a:srgbClr val="263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2390E7D-EAD1-47D6-9F8A-C8EF522AF009}"/>
              </a:ext>
            </a:extLst>
          </p:cNvPr>
          <p:cNvSpPr/>
          <p:nvPr/>
        </p:nvSpPr>
        <p:spPr>
          <a:xfrm>
            <a:off x="1646973" y="4800174"/>
            <a:ext cx="1760206" cy="868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2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Francisco Javier </a:t>
            </a:r>
            <a:r>
              <a:rPr lang="es-ES" sz="1200" b="1" dirty="0" err="1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Garcia</a:t>
            </a:r>
            <a:endParaRPr lang="es-ES" sz="1200" b="1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2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Desarrollador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Gestor GDPR</a:t>
            </a:r>
          </a:p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pic>
        <p:nvPicPr>
          <p:cNvPr id="26" name="Imagen 25" descr="Una persona con una camisa blanca&#10;&#10;Descripción generada automáticamente">
            <a:extLst>
              <a:ext uri="{FF2B5EF4-FFF2-40B4-BE49-F238E27FC236}">
                <a16:creationId xmlns:a16="http://schemas.microsoft.com/office/drawing/2014/main" id="{BB126590-6A56-4592-A868-A13BD56C8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1184" y="4099762"/>
            <a:ext cx="920567" cy="1894039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202FA3-B43A-D741-BAA3-ABD338A1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21</a:t>
            </a:fld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841EEDD-50B7-4042-9AB4-793BC861EB34}"/>
              </a:ext>
            </a:extLst>
          </p:cNvPr>
          <p:cNvSpPr txBox="1"/>
          <p:nvPr/>
        </p:nvSpPr>
        <p:spPr>
          <a:xfrm>
            <a:off x="6026609" y="1349406"/>
            <a:ext cx="2475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¿Qué mostramos?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D743C6F-A827-4E99-AA09-99A8E138FAD0}"/>
              </a:ext>
            </a:extLst>
          </p:cNvPr>
          <p:cNvCxnSpPr/>
          <p:nvPr/>
        </p:nvCxnSpPr>
        <p:spPr>
          <a:xfrm>
            <a:off x="5459767" y="1278384"/>
            <a:ext cx="0" cy="43323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ACB445A-CF1D-48D4-A6E0-4211D05176EA}"/>
              </a:ext>
            </a:extLst>
          </p:cNvPr>
          <p:cNvSpPr txBox="1"/>
          <p:nvPr/>
        </p:nvSpPr>
        <p:spPr>
          <a:xfrm>
            <a:off x="5988528" y="2295274"/>
            <a:ext cx="279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Uso de los datos de usuario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F6A38AB-D78D-4373-9D5A-3634F96A71B5}"/>
              </a:ext>
            </a:extLst>
          </p:cNvPr>
          <p:cNvSpPr txBox="1"/>
          <p:nvPr/>
        </p:nvSpPr>
        <p:spPr>
          <a:xfrm>
            <a:off x="5988528" y="2952218"/>
            <a:ext cx="232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Protocolo seguro https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F38A065-6112-495B-A38D-02FC75A936EB}"/>
              </a:ext>
            </a:extLst>
          </p:cNvPr>
          <p:cNvSpPr txBox="1"/>
          <p:nvPr/>
        </p:nvSpPr>
        <p:spPr>
          <a:xfrm>
            <a:off x="5988528" y="3637234"/>
            <a:ext cx="429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Gestión de incidencias y fallos de seguridad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D234886-F36D-4BE3-84EE-192060D224F7}"/>
              </a:ext>
            </a:extLst>
          </p:cNvPr>
          <p:cNvSpPr txBox="1"/>
          <p:nvPr/>
        </p:nvSpPr>
        <p:spPr>
          <a:xfrm>
            <a:off x="6026609" y="4317738"/>
            <a:ext cx="442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Derechos fundamentales a nuestros usuarios</a:t>
            </a: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CAF5881-CEE9-4C45-BEF8-A4CCB8A8A78B}"/>
              </a:ext>
            </a:extLst>
          </p:cNvPr>
          <p:cNvCxnSpPr>
            <a:cxnSpLocks/>
          </p:cNvCxnSpPr>
          <p:nvPr/>
        </p:nvCxnSpPr>
        <p:spPr>
          <a:xfrm>
            <a:off x="10352843" y="4006566"/>
            <a:ext cx="0" cy="11150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2053E4B-1BDA-49C2-93DD-A781C230D9EB}"/>
              </a:ext>
            </a:extLst>
          </p:cNvPr>
          <p:cNvSpPr txBox="1"/>
          <p:nvPr/>
        </p:nvSpPr>
        <p:spPr>
          <a:xfrm>
            <a:off x="10396957" y="394840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Olvido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62724EF-A8B6-4A93-A5BD-CE7A068522A0}"/>
              </a:ext>
            </a:extLst>
          </p:cNvPr>
          <p:cNvSpPr txBox="1"/>
          <p:nvPr/>
        </p:nvSpPr>
        <p:spPr>
          <a:xfrm>
            <a:off x="10352843" y="4839680"/>
            <a:ext cx="16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Traslado de </a:t>
            </a:r>
            <a:r>
              <a:rPr lang="es-ES" dirty="0" err="1">
                <a:solidFill>
                  <a:schemeClr val="bg1"/>
                </a:solidFill>
              </a:rPr>
              <a:t>info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679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202FA3-B43A-D741-BAA3-ABD338A1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22</a:t>
            </a:fld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EB84BB-974A-6A4B-A320-3724BCCECC64}"/>
              </a:ext>
            </a:extLst>
          </p:cNvPr>
          <p:cNvSpPr txBox="1"/>
          <p:nvPr/>
        </p:nvSpPr>
        <p:spPr>
          <a:xfrm>
            <a:off x="919866" y="428655"/>
            <a:ext cx="2114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Demostración</a:t>
            </a:r>
          </a:p>
        </p:txBody>
      </p:sp>
      <p:pic>
        <p:nvPicPr>
          <p:cNvPr id="4" name="Imagen 3" descr="Persona usando una computadora&#10;&#10;Descripción generada automáticamente">
            <a:extLst>
              <a:ext uri="{FF2B5EF4-FFF2-40B4-BE49-F238E27FC236}">
                <a16:creationId xmlns:a16="http://schemas.microsoft.com/office/drawing/2014/main" id="{EE431F7D-4382-7C4F-BEF4-E5B226EB0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803400"/>
            <a:ext cx="5791200" cy="3251200"/>
          </a:xfrm>
          <a:prstGeom prst="rect">
            <a:avLst/>
          </a:prstGeom>
        </p:spPr>
      </p:pic>
      <p:pic>
        <p:nvPicPr>
          <p:cNvPr id="6" name="Gráfico 5" descr="Insignia 8 contorno">
            <a:extLst>
              <a:ext uri="{FF2B5EF4-FFF2-40B4-BE49-F238E27FC236}">
                <a16:creationId xmlns:a16="http://schemas.microsoft.com/office/drawing/2014/main" id="{CAB18FB4-4B93-4511-A00B-14CDB60FF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6651" y="428655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95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51F0EF8-9F69-9F4D-9BED-2A88543708D3}"/>
              </a:ext>
            </a:extLst>
          </p:cNvPr>
          <p:cNvSpPr txBox="1"/>
          <p:nvPr/>
        </p:nvSpPr>
        <p:spPr>
          <a:xfrm>
            <a:off x="4524895" y="3105834"/>
            <a:ext cx="314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Muchas gracias</a:t>
            </a:r>
          </a:p>
        </p:txBody>
      </p:sp>
      <p:pic>
        <p:nvPicPr>
          <p:cNvPr id="5" name="Google Shape;119;p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3416095-9FEB-AE40-B329-74F483AEC13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2428" y="-1"/>
            <a:ext cx="3267142" cy="22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7211B04C-9134-D14B-98A8-3A7AC1ABE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79615" y="5997039"/>
            <a:ext cx="554734" cy="55473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5901F56-7A42-794C-982B-2AD6AD8348A5}"/>
              </a:ext>
            </a:extLst>
          </p:cNvPr>
          <p:cNvSpPr txBox="1"/>
          <p:nvPr/>
        </p:nvSpPr>
        <p:spPr>
          <a:xfrm>
            <a:off x="734349" y="6089740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@</a:t>
            </a:r>
            <a:r>
              <a:rPr lang="es-ES" dirty="0" err="1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inDvelopers</a:t>
            </a:r>
            <a:endParaRPr lang="es-ES" dirty="0">
              <a:solidFill>
                <a:schemeClr val="bg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1608948-AB4C-0A41-A519-7EA16C70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B07908D1-6327-5E4E-9CA9-4B3ED73EB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130" y="4430220"/>
            <a:ext cx="2291255" cy="22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75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sldNum" idx="12"/>
          </p:nvPr>
        </p:nvSpPr>
        <p:spPr>
          <a:xfrm>
            <a:off x="10944589" y="6164582"/>
            <a:ext cx="932144" cy="55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600"/>
              <a:t>2</a:t>
            </a:fld>
            <a:endParaRPr sz="160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59E8406-2D78-FC4B-A246-A2ECB194E46F}"/>
              </a:ext>
            </a:extLst>
          </p:cNvPr>
          <p:cNvSpPr txBox="1"/>
          <p:nvPr/>
        </p:nvSpPr>
        <p:spPr>
          <a:xfrm>
            <a:off x="847165" y="142573"/>
            <a:ext cx="1603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Introducción</a:t>
            </a:r>
          </a:p>
        </p:txBody>
      </p:sp>
      <p:pic>
        <p:nvPicPr>
          <p:cNvPr id="7" name="Gráfico 6" descr="Insignia 1 contorno">
            <a:extLst>
              <a:ext uri="{FF2B5EF4-FFF2-40B4-BE49-F238E27FC236}">
                <a16:creationId xmlns:a16="http://schemas.microsoft.com/office/drawing/2014/main" id="{F364E5A7-4983-8B4B-8F4B-6EF86B07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170" y="142573"/>
            <a:ext cx="403995" cy="403995"/>
          </a:xfrm>
          <a:prstGeom prst="rect">
            <a:avLst/>
          </a:prstGeom>
        </p:spPr>
      </p:pic>
      <p:pic>
        <p:nvPicPr>
          <p:cNvPr id="8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1A0D8BAC-BE93-4E44-B1E6-3D97C935E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21" y="632627"/>
            <a:ext cx="7467357" cy="58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62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sldNum" idx="12"/>
          </p:nvPr>
        </p:nvSpPr>
        <p:spPr>
          <a:xfrm>
            <a:off x="11073007" y="6368876"/>
            <a:ext cx="6690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600"/>
              <a:t>3</a:t>
            </a:fld>
            <a:endParaRPr sz="1600"/>
          </a:p>
        </p:txBody>
      </p:sp>
      <p:sp>
        <p:nvSpPr>
          <p:cNvPr id="125" name="Google Shape;125;p5"/>
          <p:cNvSpPr txBox="1"/>
          <p:nvPr/>
        </p:nvSpPr>
        <p:spPr>
          <a:xfrm>
            <a:off x="5243500" y="420913"/>
            <a:ext cx="19438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Competidores</a:t>
            </a:r>
            <a:endParaRPr/>
          </a:p>
        </p:txBody>
      </p:sp>
      <p:graphicFrame>
        <p:nvGraphicFramePr>
          <p:cNvPr id="126" name="Google Shape;126;p5"/>
          <p:cNvGraphicFramePr/>
          <p:nvPr>
            <p:extLst>
              <p:ext uri="{D42A27DB-BD31-4B8C-83A1-F6EECF244321}">
                <p14:modId xmlns:p14="http://schemas.microsoft.com/office/powerpoint/2010/main" val="3735501033"/>
              </p:ext>
            </p:extLst>
          </p:nvPr>
        </p:nvGraphicFramePr>
        <p:xfrm>
          <a:off x="356171" y="2026104"/>
          <a:ext cx="11402700" cy="39842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8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54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20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700" b="1" u="none" strike="noStrike" cap="none">
                          <a:solidFill>
                            <a:schemeClr val="bg1"/>
                          </a:solidFill>
                        </a:rPr>
                        <a:t>Costes al desarrollador</a:t>
                      </a:r>
                      <a:endParaRPr sz="1700" b="1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b="0" u="none" strike="noStrike" cap="none" dirty="0">
                          <a:solidFill>
                            <a:schemeClr val="bg1"/>
                          </a:solidFill>
                        </a:rPr>
                        <a:t>30% ganancias</a:t>
                      </a:r>
                      <a:endParaRPr sz="16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b="0" u="none" strike="noStrike" cap="none">
                          <a:solidFill>
                            <a:schemeClr val="bg1"/>
                          </a:solidFill>
                        </a:rPr>
                        <a:t>30% ganancias</a:t>
                      </a:r>
                      <a:endParaRPr sz="1600" b="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b="0" u="none" strike="noStrike" cap="none" dirty="0">
                          <a:solidFill>
                            <a:schemeClr val="bg1"/>
                          </a:solidFill>
                        </a:rPr>
                        <a:t>&lt;10% ganancias</a:t>
                      </a:r>
                      <a:endParaRPr sz="1600" b="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b="0" u="none" strike="noStrike" cap="none">
                          <a:solidFill>
                            <a:schemeClr val="bg1"/>
                          </a:solidFill>
                        </a:rPr>
                        <a:t>12% + 5% si exitoso</a:t>
                      </a:r>
                      <a:endParaRPr sz="1600" b="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b="0" u="none" strike="noStrike" cap="none">
                          <a:solidFill>
                            <a:schemeClr val="bg1"/>
                          </a:solidFill>
                        </a:rPr>
                        <a:t>25$ + 30% ganancias</a:t>
                      </a:r>
                      <a:endParaRPr sz="1600" b="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b="0" u="none" strike="noStrike" cap="none">
                          <a:solidFill>
                            <a:schemeClr val="bg1"/>
                          </a:solidFill>
                        </a:rPr>
                        <a:t>&lt;10% gananacias</a:t>
                      </a:r>
                      <a:endParaRPr sz="1600" b="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Subscripción mensual</a:t>
                      </a:r>
                      <a:endParaRPr lang="es-ES" dirty="0">
                        <a:effectLst/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 marL="95250" marR="95250" marT="47625" marB="476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u="none" strike="noStrike" cap="none">
                          <a:solidFill>
                            <a:schemeClr val="bg1"/>
                          </a:solidFill>
                        </a:rPr>
                        <a:t>Mercado</a:t>
                      </a:r>
                      <a:endParaRPr sz="1800" b="1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PC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PC Indies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PC Indies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PC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Mobile/Tablet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PC Indies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>
                          <a:solidFill>
                            <a:srgbClr val="FFFFFF"/>
                          </a:solidFill>
                          <a:effectLst/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PC indies</a:t>
                      </a:r>
                      <a:endParaRPr lang="es-ES">
                        <a:effectLst/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 marL="95250" marR="95250" marT="47625" marB="476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s-ES" sz="1800" b="1" u="none" strike="noStrike" cap="none">
                          <a:solidFill>
                            <a:schemeClr val="bg1"/>
                          </a:solidFill>
                        </a:rPr>
                        <a:t>Ventajas</a:t>
                      </a:r>
                      <a:endParaRPr sz="1800" b="1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 dirty="0">
                          <a:solidFill>
                            <a:schemeClr val="bg1"/>
                          </a:solidFill>
                        </a:rPr>
                        <a:t>Gran público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Basado en desarrolladores indies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Basado en desarrolladores indies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 dirty="0">
                          <a:solidFill>
                            <a:schemeClr val="bg1"/>
                          </a:solidFill>
                        </a:rPr>
                        <a:t>Mínimos de calidad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Gran público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Basado en desarrolladores indies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Basado en </a:t>
                      </a:r>
                      <a:r>
                        <a:rPr lang="es-ES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indies</a:t>
                      </a:r>
                      <a:r>
                        <a:rPr lang="es-E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 y no sacamos de tus beneficios</a:t>
                      </a:r>
                      <a:endParaRPr lang="es-ES" dirty="0">
                        <a:effectLst/>
                        <a:latin typeface="Noto Sans Glagolitic" panose="020B0502040504020204" pitchFamily="34" charset="0"/>
                        <a:ea typeface="Noto Sans Glagolitic" panose="020B0502040504020204" pitchFamily="34" charset="0"/>
                      </a:endParaRPr>
                    </a:p>
                  </a:txBody>
                  <a:tcPr marL="95250" marR="95250" marT="47625" marB="476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ES" sz="1800" b="1" u="none" strike="noStrike" cap="none">
                          <a:solidFill>
                            <a:schemeClr val="bg1"/>
                          </a:solidFill>
                        </a:rPr>
                        <a:t>Desventajas</a:t>
                      </a:r>
                      <a:endParaRPr sz="1400" b="1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100€ entrada, indies eclipsados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Sistema publicitario desventajoso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Indies Eclipsados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s-ES" sz="1600" u="none" strike="noStrike" cap="none">
                          <a:solidFill>
                            <a:schemeClr val="bg1"/>
                          </a:solidFill>
                        </a:rPr>
                        <a:t>Limitación de temática, favorece a empresas</a:t>
                      </a: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8023" y="1531097"/>
            <a:ext cx="1301663" cy="2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descr="Dibujo con letras blancas&#10;&#10;Descripción generada automáticamente con confianza m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5230" y="1379145"/>
            <a:ext cx="1158300" cy="4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descr="Imagen que contiene Text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0582" y="1165673"/>
            <a:ext cx="754729" cy="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04532" y="1457000"/>
            <a:ext cx="1198096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 descr="Icono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83317" y="1294281"/>
            <a:ext cx="738625" cy="642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 descr="Un dibujo de una caricatura&#10;&#10;Descripción generada automáticamente con confianza baj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66631" y="1500945"/>
            <a:ext cx="938388" cy="31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 descr="Interfaz de usuario gráfica&#10;&#10;Descripción generada automá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31369" y="1079808"/>
            <a:ext cx="1857761" cy="125699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DD7B9D2-B6EB-F44B-925A-04C7F84736A8}"/>
              </a:ext>
            </a:extLst>
          </p:cNvPr>
          <p:cNvSpPr txBox="1"/>
          <p:nvPr/>
        </p:nvSpPr>
        <p:spPr>
          <a:xfrm>
            <a:off x="847165" y="142573"/>
            <a:ext cx="1603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Introducción</a:t>
            </a:r>
          </a:p>
        </p:txBody>
      </p:sp>
      <p:pic>
        <p:nvPicPr>
          <p:cNvPr id="13" name="Gráfico 12" descr="Insignia 1 contorno">
            <a:extLst>
              <a:ext uri="{FF2B5EF4-FFF2-40B4-BE49-F238E27FC236}">
                <a16:creationId xmlns:a16="http://schemas.microsoft.com/office/drawing/2014/main" id="{CF94FC99-2D58-2048-A0D7-8B9DBD0DF2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3170" y="142573"/>
            <a:ext cx="403995" cy="4039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2D018E31-A50D-8047-A721-CEAE8638B0A1}"/>
              </a:ext>
            </a:extLst>
          </p:cNvPr>
          <p:cNvSpPr/>
          <p:nvPr/>
        </p:nvSpPr>
        <p:spPr>
          <a:xfrm>
            <a:off x="5479622" y="5634127"/>
            <a:ext cx="1322948" cy="7218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David Cáceres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Desarrollador</a:t>
            </a: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23F13F6-B770-064B-9F57-6EF2EE4DB62C}"/>
              </a:ext>
            </a:extLst>
          </p:cNvPr>
          <p:cNvSpPr/>
          <p:nvPr/>
        </p:nvSpPr>
        <p:spPr>
          <a:xfrm>
            <a:off x="10168818" y="5601581"/>
            <a:ext cx="1287187" cy="6957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Marta </a:t>
            </a:r>
            <a:r>
              <a:rPr lang="es-ES" sz="1400" b="1" dirty="0" err="1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Diaz</a:t>
            </a:r>
            <a:endParaRPr lang="es-ES" sz="1400" b="1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Desarrolladora</a:t>
            </a: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8996EFEB-AFD0-A74B-911A-890E3EC05075}"/>
              </a:ext>
            </a:extLst>
          </p:cNvPr>
          <p:cNvSpPr/>
          <p:nvPr/>
        </p:nvSpPr>
        <p:spPr>
          <a:xfrm>
            <a:off x="9374220" y="3691386"/>
            <a:ext cx="1200901" cy="7668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Luis Pardo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Desarrollador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Gestor usuarios piloto</a:t>
            </a: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299C13D-37D1-424A-A035-9DBF36BFE5F3}"/>
              </a:ext>
            </a:extLst>
          </p:cNvPr>
          <p:cNvSpPr/>
          <p:nvPr/>
        </p:nvSpPr>
        <p:spPr>
          <a:xfrm>
            <a:off x="2876043" y="1006411"/>
            <a:ext cx="1447666" cy="721834"/>
          </a:xfrm>
          <a:prstGeom prst="rect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Fernando </a:t>
            </a:r>
            <a:r>
              <a:rPr lang="es-ES" sz="1400" b="1" dirty="0" err="1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Wals</a:t>
            </a:r>
            <a:endParaRPr lang="es-ES" sz="1400" b="1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Project Manager</a:t>
            </a: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sp>
        <p:nvSpPr>
          <p:cNvPr id="154" name="Google Shape;154;p8"/>
          <p:cNvSpPr txBox="1">
            <a:spLocks noGrp="1"/>
          </p:cNvSpPr>
          <p:nvPr>
            <p:ph type="sldNum" idx="12"/>
          </p:nvPr>
        </p:nvSpPr>
        <p:spPr>
          <a:xfrm>
            <a:off x="11073007" y="6368876"/>
            <a:ext cx="6690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600"/>
              <a:t>4</a:t>
            </a:fld>
            <a:endParaRPr sz="1600"/>
          </a:p>
        </p:txBody>
      </p:sp>
      <p:pic>
        <p:nvPicPr>
          <p:cNvPr id="29" name="Gráfico 28" descr="Insignia contorno">
            <a:extLst>
              <a:ext uri="{FF2B5EF4-FFF2-40B4-BE49-F238E27FC236}">
                <a16:creationId xmlns:a16="http://schemas.microsoft.com/office/drawing/2014/main" id="{757CDFA5-AD9C-774D-B19E-6ADE30B9E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683" y="159452"/>
            <a:ext cx="369759" cy="369759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037DAE8-B037-5E4C-BA9D-EF4B5410D335}"/>
              </a:ext>
            </a:extLst>
          </p:cNvPr>
          <p:cNvSpPr txBox="1"/>
          <p:nvPr/>
        </p:nvSpPr>
        <p:spPr>
          <a:xfrm>
            <a:off x="491441" y="150783"/>
            <a:ext cx="1816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Nuestro equipo</a:t>
            </a:r>
          </a:p>
        </p:txBody>
      </p:sp>
      <p:pic>
        <p:nvPicPr>
          <p:cNvPr id="5" name="Imagen 4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93A7A621-3411-D542-B15A-85DB191A3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094" y="431434"/>
            <a:ext cx="921382" cy="1335600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1A13C84A-CC3F-084B-BDE2-D2A7C73B5C80}"/>
              </a:ext>
            </a:extLst>
          </p:cNvPr>
          <p:cNvSpPr/>
          <p:nvPr/>
        </p:nvSpPr>
        <p:spPr>
          <a:xfrm>
            <a:off x="2595138" y="3733555"/>
            <a:ext cx="1335702" cy="667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Elena España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Desarrolladora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Diseñadora</a:t>
            </a: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pic>
        <p:nvPicPr>
          <p:cNvPr id="8" name="Imagen 7" descr="Una persona con una camisa blanca&#10;&#10;Descripción generada automáticamente">
            <a:extLst>
              <a:ext uri="{FF2B5EF4-FFF2-40B4-BE49-F238E27FC236}">
                <a16:creationId xmlns:a16="http://schemas.microsoft.com/office/drawing/2014/main" id="{87E25510-6A06-6A46-B01C-A22442ECF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1081" y="3277081"/>
            <a:ext cx="1856117" cy="1237411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77CAF7D9-4A2A-4D4A-A3C1-464A9C81C4A7}"/>
              </a:ext>
            </a:extLst>
          </p:cNvPr>
          <p:cNvSpPr/>
          <p:nvPr/>
        </p:nvSpPr>
        <p:spPr>
          <a:xfrm>
            <a:off x="358583" y="3771508"/>
            <a:ext cx="1307063" cy="667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Juan Pablo Portero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Desarrollador</a:t>
            </a: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pic>
        <p:nvPicPr>
          <p:cNvPr id="10" name="Imagen 9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B9997EE3-3938-C84A-8C4F-CA08800E3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249001" y="2630011"/>
            <a:ext cx="1335701" cy="1779907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00EE539D-31BF-A543-9E8A-3B4F0D7C7C6E}"/>
              </a:ext>
            </a:extLst>
          </p:cNvPr>
          <p:cNvSpPr/>
          <p:nvPr/>
        </p:nvSpPr>
        <p:spPr>
          <a:xfrm>
            <a:off x="2584702" y="5666702"/>
            <a:ext cx="1473256" cy="6674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Alejandro González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Desarrollador</a:t>
            </a:r>
          </a:p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pic>
        <p:nvPicPr>
          <p:cNvPr id="12" name="Imagen 11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B6C4274A-5A18-F340-A552-6FAC36E29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1635" y="4672712"/>
            <a:ext cx="778945" cy="1696164"/>
          </a:xfrm>
          <a:prstGeom prst="rect">
            <a:avLst/>
          </a:prstGeom>
        </p:spPr>
      </p:pic>
      <p:sp>
        <p:nvSpPr>
          <p:cNvPr id="55" name="Rectángulo 54">
            <a:extLst>
              <a:ext uri="{FF2B5EF4-FFF2-40B4-BE49-F238E27FC236}">
                <a16:creationId xmlns:a16="http://schemas.microsoft.com/office/drawing/2014/main" id="{55D1A664-7E91-114C-AEAA-E3E67F477B71}"/>
              </a:ext>
            </a:extLst>
          </p:cNvPr>
          <p:cNvSpPr/>
          <p:nvPr/>
        </p:nvSpPr>
        <p:spPr>
          <a:xfrm>
            <a:off x="194887" y="5601581"/>
            <a:ext cx="1713089" cy="776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Francisco Javier </a:t>
            </a:r>
            <a:r>
              <a:rPr lang="es-ES" sz="1400" b="1" dirty="0" err="1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Garcia</a:t>
            </a:r>
            <a:endParaRPr lang="es-ES" sz="1400" b="1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Desarrollador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Gestor GDPR</a:t>
            </a:r>
          </a:p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pic>
        <p:nvPicPr>
          <p:cNvPr id="14" name="Imagen 13" descr="Una persona con una camisa blanca&#10;&#10;Descripción generada automáticamente">
            <a:extLst>
              <a:ext uri="{FF2B5EF4-FFF2-40B4-BE49-F238E27FC236}">
                <a16:creationId xmlns:a16="http://schemas.microsoft.com/office/drawing/2014/main" id="{9C6B95D4-212D-4143-A6A3-526D2C7AC0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911" y="4681898"/>
            <a:ext cx="920567" cy="1894039"/>
          </a:xfrm>
          <a:prstGeom prst="rect">
            <a:avLst/>
          </a:prstGeom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FF2D9970-5213-0C48-84E0-C1DC4A2813F2}"/>
              </a:ext>
            </a:extLst>
          </p:cNvPr>
          <p:cNvSpPr/>
          <p:nvPr/>
        </p:nvSpPr>
        <p:spPr>
          <a:xfrm>
            <a:off x="7923911" y="981376"/>
            <a:ext cx="1535814" cy="746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Álvaro </a:t>
            </a:r>
            <a:r>
              <a:rPr lang="es-ES" sz="1400" b="1" dirty="0" err="1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Alferez</a:t>
            </a:r>
            <a:endParaRPr lang="es-ES" sz="1400" b="1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Jefe Back End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Desarrollador</a:t>
            </a: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pic>
        <p:nvPicPr>
          <p:cNvPr id="16" name="Imagen 15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05149F49-AA1B-3A41-B35D-A992323EC2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226694" y="528085"/>
            <a:ext cx="812557" cy="1238949"/>
          </a:xfrm>
          <a:prstGeom prst="rect">
            <a:avLst/>
          </a:prstGeom>
        </p:spPr>
      </p:pic>
      <p:sp>
        <p:nvSpPr>
          <p:cNvPr id="57" name="Rectángulo 56">
            <a:extLst>
              <a:ext uri="{FF2B5EF4-FFF2-40B4-BE49-F238E27FC236}">
                <a16:creationId xmlns:a16="http://schemas.microsoft.com/office/drawing/2014/main" id="{C331D478-6E1F-7241-9793-B5BD6B7F9B8E}"/>
              </a:ext>
            </a:extLst>
          </p:cNvPr>
          <p:cNvSpPr/>
          <p:nvPr/>
        </p:nvSpPr>
        <p:spPr>
          <a:xfrm>
            <a:off x="7806931" y="5634651"/>
            <a:ext cx="1285178" cy="7399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Moisés Romero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Desarrollador</a:t>
            </a: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pic>
        <p:nvPicPr>
          <p:cNvPr id="18" name="Imagen 17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06C8C2F3-6F9B-7842-A03E-2A046DDBA5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6096" y="4685628"/>
            <a:ext cx="1227258" cy="1644287"/>
          </a:xfrm>
          <a:prstGeom prst="rect">
            <a:avLst/>
          </a:prstGeom>
        </p:spPr>
      </p:pic>
      <p:sp>
        <p:nvSpPr>
          <p:cNvPr id="58" name="Rectángulo 57">
            <a:extLst>
              <a:ext uri="{FF2B5EF4-FFF2-40B4-BE49-F238E27FC236}">
                <a16:creationId xmlns:a16="http://schemas.microsoft.com/office/drawing/2014/main" id="{CB42E5B3-D63C-5140-A2DC-0A38CA95CDB9}"/>
              </a:ext>
            </a:extLst>
          </p:cNvPr>
          <p:cNvSpPr/>
          <p:nvPr/>
        </p:nvSpPr>
        <p:spPr>
          <a:xfrm>
            <a:off x="6569235" y="3711440"/>
            <a:ext cx="1322948" cy="7218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b="1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Gonzalo Fernández</a:t>
            </a: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Desarrollador</a:t>
            </a: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pic>
        <p:nvPicPr>
          <p:cNvPr id="21" name="Imagen 20" descr="Una persona con una camisa blanca&#10;&#10;Descripción generada automáticamente">
            <a:extLst>
              <a:ext uri="{FF2B5EF4-FFF2-40B4-BE49-F238E27FC236}">
                <a16:creationId xmlns:a16="http://schemas.microsoft.com/office/drawing/2014/main" id="{4E5ACD69-6999-5F48-AF43-CC6AC55BE3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7746252" y="3079911"/>
            <a:ext cx="986275" cy="1434581"/>
          </a:xfrm>
          <a:prstGeom prst="rect">
            <a:avLst/>
          </a:prstGeom>
        </p:spPr>
      </p:pic>
      <p:pic>
        <p:nvPicPr>
          <p:cNvPr id="3" name="Imagen 2" descr="Un hombre con una camisa blanca&#10;&#10;Descripción generada automáticamente con confianza media">
            <a:extLst>
              <a:ext uri="{FF2B5EF4-FFF2-40B4-BE49-F238E27FC236}">
                <a16:creationId xmlns:a16="http://schemas.microsoft.com/office/drawing/2014/main" id="{0B581DD7-5B90-CF4B-A6A9-D693E42B31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4831" y="5080022"/>
            <a:ext cx="1011955" cy="1273472"/>
          </a:xfrm>
          <a:prstGeom prst="rect">
            <a:avLst/>
          </a:prstGeom>
        </p:spPr>
      </p:pic>
      <p:pic>
        <p:nvPicPr>
          <p:cNvPr id="7" name="Imagen 6" descr="Una mujer con una camisa blanca&#10;&#10;Descripción generada automáticamente">
            <a:extLst>
              <a:ext uri="{FF2B5EF4-FFF2-40B4-BE49-F238E27FC236}">
                <a16:creationId xmlns:a16="http://schemas.microsoft.com/office/drawing/2014/main" id="{AD30E3A6-0B35-E14F-811B-46055892F8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1158541" y="4965147"/>
            <a:ext cx="986274" cy="1315032"/>
          </a:xfrm>
          <a:prstGeom prst="rect">
            <a:avLst/>
          </a:prstGeom>
        </p:spPr>
      </p:pic>
      <p:pic>
        <p:nvPicPr>
          <p:cNvPr id="11" name="Imagen 10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84E3F03E-DDB0-6D45-92C4-12F1873E595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3520"/>
          <a:stretch/>
        </p:blipFill>
        <p:spPr>
          <a:xfrm flipH="1">
            <a:off x="10223234" y="3174476"/>
            <a:ext cx="1129560" cy="1258798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E85E55C6-8465-E04C-8D55-DC06F4C17468}"/>
              </a:ext>
            </a:extLst>
          </p:cNvPr>
          <p:cNvSpPr/>
          <p:nvPr/>
        </p:nvSpPr>
        <p:spPr>
          <a:xfrm>
            <a:off x="1725947" y="2400948"/>
            <a:ext cx="13095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Front End</a:t>
            </a: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A20F124-152D-E74B-94E1-8419F49B0F87}"/>
              </a:ext>
            </a:extLst>
          </p:cNvPr>
          <p:cNvSpPr/>
          <p:nvPr/>
        </p:nvSpPr>
        <p:spPr>
          <a:xfrm>
            <a:off x="8425723" y="2429956"/>
            <a:ext cx="130950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  <a:p>
            <a:pPr algn="ctr"/>
            <a:r>
              <a:rPr lang="es-ES" sz="1400" dirty="0">
                <a:solidFill>
                  <a:schemeClr val="tx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Back End</a:t>
            </a:r>
          </a:p>
          <a:p>
            <a:pPr algn="ctr"/>
            <a:endParaRPr lang="es-ES" sz="1400" dirty="0"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>
            <a:spLocks noGrp="1"/>
          </p:cNvSpPr>
          <p:nvPr>
            <p:ph type="sldNum" idx="12"/>
          </p:nvPr>
        </p:nvSpPr>
        <p:spPr>
          <a:xfrm>
            <a:off x="11073007" y="6368876"/>
            <a:ext cx="6690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600"/>
              <a:t>5</a:t>
            </a:fld>
            <a:endParaRPr sz="1600"/>
          </a:p>
        </p:txBody>
      </p:sp>
      <p:sp>
        <p:nvSpPr>
          <p:cNvPr id="139" name="Google Shape;139;p6"/>
          <p:cNvSpPr txBox="1"/>
          <p:nvPr/>
        </p:nvSpPr>
        <p:spPr>
          <a:xfrm>
            <a:off x="3951667" y="412402"/>
            <a:ext cx="42886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COSTES PARA LA EMPRESA</a:t>
            </a:r>
            <a:endParaRPr dirty="0"/>
          </a:p>
        </p:txBody>
      </p:sp>
      <p:pic>
        <p:nvPicPr>
          <p:cNvPr id="10" name="Gráfico 9" descr="Insignia 3 contorno">
            <a:extLst>
              <a:ext uri="{FF2B5EF4-FFF2-40B4-BE49-F238E27FC236}">
                <a16:creationId xmlns:a16="http://schemas.microsoft.com/office/drawing/2014/main" id="{1ED5F448-9A6F-1445-8D48-608A5327B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577" y="181570"/>
            <a:ext cx="400111" cy="40011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2849C86-CBDE-F04D-AD9D-8D5D2E9D8178}"/>
              </a:ext>
            </a:extLst>
          </p:cNvPr>
          <p:cNvSpPr txBox="1"/>
          <p:nvPr/>
        </p:nvSpPr>
        <p:spPr>
          <a:xfrm>
            <a:off x="602688" y="181570"/>
            <a:ext cx="1827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Costes 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A6AFDDDF-C12C-2049-A7AA-90FF66B11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815304"/>
              </p:ext>
            </p:extLst>
          </p:nvPr>
        </p:nvGraphicFramePr>
        <p:xfrm>
          <a:off x="5026484" y="1140487"/>
          <a:ext cx="6427695" cy="4066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28EE9C3E-8851-174C-A225-4393CDC7A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94868"/>
              </p:ext>
            </p:extLst>
          </p:nvPr>
        </p:nvGraphicFramePr>
        <p:xfrm>
          <a:off x="344373" y="1140487"/>
          <a:ext cx="4288666" cy="3037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53680">
                  <a:extLst>
                    <a:ext uri="{9D8B030D-6E8A-4147-A177-3AD203B41FA5}">
                      <a16:colId xmlns:a16="http://schemas.microsoft.com/office/drawing/2014/main" val="2863903489"/>
                    </a:ext>
                  </a:extLst>
                </a:gridCol>
                <a:gridCol w="2434986">
                  <a:extLst>
                    <a:ext uri="{9D8B030D-6E8A-4147-A177-3AD203B41FA5}">
                      <a16:colId xmlns:a16="http://schemas.microsoft.com/office/drawing/2014/main" val="3724523353"/>
                    </a:ext>
                  </a:extLst>
                </a:gridCol>
              </a:tblGrid>
              <a:tr h="479392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Tipo de coste bruto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Sprint 3</a:t>
                      </a:r>
                    </a:p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(semana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933157"/>
                  </a:ext>
                </a:extLst>
              </a:tr>
              <a:tr h="479392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Personal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1402€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56762"/>
                  </a:ext>
                </a:extLst>
              </a:tr>
              <a:tr h="479392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Equipo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93€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28827"/>
                  </a:ext>
                </a:extLst>
              </a:tr>
              <a:tr h="479392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Activo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180€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9684627"/>
                  </a:ext>
                </a:extLst>
              </a:tr>
              <a:tr h="479392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Fijos y operativos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30€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8200"/>
                  </a:ext>
                </a:extLst>
              </a:tr>
              <a:tr h="479392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bg1"/>
                          </a:solidFill>
                          <a:latin typeface="Noto Sans Glagolitic" panose="020B0502040504020204" pitchFamily="34" charset="0"/>
                          <a:ea typeface="Noto Sans Glagolitic" panose="020B0502040504020204" pitchFamily="34" charset="0"/>
                        </a:rPr>
                        <a:t>1525€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20458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9C72FE8-C182-774D-9CFC-BE949AA26EE1}"/>
              </a:ext>
            </a:extLst>
          </p:cNvPr>
          <p:cNvSpPr txBox="1"/>
          <p:nvPr/>
        </p:nvSpPr>
        <p:spPr>
          <a:xfrm>
            <a:off x="303725" y="4676965"/>
            <a:ext cx="179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Coste real (acumulado)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E3D6546-51E1-654C-9D90-1690B4B5DEF3}"/>
              </a:ext>
            </a:extLst>
          </p:cNvPr>
          <p:cNvSpPr txBox="1"/>
          <p:nvPr/>
        </p:nvSpPr>
        <p:spPr>
          <a:xfrm>
            <a:off x="2495371" y="4676965"/>
            <a:ext cx="1798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Coste estimado</a:t>
            </a:r>
          </a:p>
          <a:p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    (acumulado)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A2D064-7D9D-FB4E-88AC-E41EE502A1BD}"/>
              </a:ext>
            </a:extLst>
          </p:cNvPr>
          <p:cNvSpPr txBox="1"/>
          <p:nvPr/>
        </p:nvSpPr>
        <p:spPr>
          <a:xfrm>
            <a:off x="740532" y="534387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8882€               &lt;            18389€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a 22">
                <a:extLst>
                  <a:ext uri="{FF2B5EF4-FFF2-40B4-BE49-F238E27FC236}">
                    <a16:creationId xmlns:a16="http://schemas.microsoft.com/office/drawing/2014/main" id="{3BA12FED-0ABA-4683-9643-1FA50583F3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0483200"/>
                  </p:ext>
                </p:extLst>
              </p:nvPr>
            </p:nvGraphicFramePr>
            <p:xfrm>
              <a:off x="367300" y="1946179"/>
              <a:ext cx="11457400" cy="391429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718779">
                      <a:extLst>
                        <a:ext uri="{9D8B030D-6E8A-4147-A177-3AD203B41FA5}">
                          <a16:colId xmlns:a16="http://schemas.microsoft.com/office/drawing/2014/main" val="3865206606"/>
                        </a:ext>
                      </a:extLst>
                    </a:gridCol>
                    <a:gridCol w="5760639">
                      <a:extLst>
                        <a:ext uri="{9D8B030D-6E8A-4147-A177-3AD203B41FA5}">
                          <a16:colId xmlns:a16="http://schemas.microsoft.com/office/drawing/2014/main" val="3902123598"/>
                        </a:ext>
                      </a:extLst>
                    </a:gridCol>
                    <a:gridCol w="2977982">
                      <a:extLst>
                        <a:ext uri="{9D8B030D-6E8A-4147-A177-3AD203B41FA5}">
                          <a16:colId xmlns:a16="http://schemas.microsoft.com/office/drawing/2014/main" val="1090305176"/>
                        </a:ext>
                      </a:extLst>
                    </a:gridCol>
                  </a:tblGrid>
                  <a:tr h="408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</a:rPr>
                            <a:t>Métrica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Rendimiento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935129"/>
                      </a:ext>
                    </a:extLst>
                  </a:tr>
                  <a:tr h="6738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Programador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s-E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d>
                                  <m:dPr>
                                    <m:ctrlP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𝑝𝑡𝑠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𝑟𝑒𝑎𝑙𝑖𝑧𝑎𝑑𝑜𝑠</m:t>
                                        </m:r>
                                      </m:num>
                                      <m:den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𝑝𝑡𝑠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𝑒𝑠𝑡𝑖𝑚𝑎𝑑𝑜𝑠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s-E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s-E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25 </m:t>
                                </m:r>
                                <m:d>
                                  <m:dPr>
                                    <m:ctrlP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𝑡𝑎𝑟𝑒𝑎𝑠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𝑡𝑖𝑒𝑚𝑝𝑜</m:t>
                                        </m:r>
                                      </m:num>
                                      <m:den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𝑡𝑎𝑟𝑒𝑎𝑠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𝑒𝑠𝑡𝑖𝑚𝑎𝑑𝑎𝑠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s-E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s-E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  <m:d>
                                  <m:dPr>
                                    <m:ctrlPr>
                                      <a:rPr lang="es-E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𝑡𝑖𝑒𝑚𝑝𝑜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𝑟𝑒𝑔𝑖𝑠𝑡𝑟𝑎𝑑𝑜</m:t>
                                        </m:r>
                                      </m:num>
                                      <m:den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𝑡𝑖𝑒𝑚𝑝𝑜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𝑒𝑠𝑡𝑖𝑚𝑎𝑑𝑜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s-E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100%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dev</a:t>
                          </a:r>
                          <a:endParaRPr lang="es-ES" dirty="0">
                            <a:solidFill>
                              <a:schemeClr val="bg1"/>
                            </a:solidFill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4480164"/>
                      </a:ext>
                    </a:extLst>
                  </a:tr>
                  <a:tr h="603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Project Manager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s-E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  <m:d>
                                  <m:dPr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𝑖𝑛𝑐𝑜h𝑒𝑟𝑒𝑛𝑐𝑖𝑎𝑠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60%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dev</a:t>
                          </a:r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+ 40% manager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8636008"/>
                      </a:ext>
                    </a:extLst>
                  </a:tr>
                  <a:tr h="7067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Coordinador Back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end</a:t>
                          </a:r>
                          <a:endParaRPr lang="es-ES" dirty="0">
                            <a:solidFill>
                              <a:schemeClr val="bg1"/>
                            </a:solidFill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s-E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05</m:t>
                                </m:r>
                                <m:d>
                                  <m:dPr>
                                    <m:ctrlP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𝑖𝑛𝑐𝑜h𝑒𝑟𝑒𝑛𝑐𝑖𝑎𝑠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s-ES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endParaRPr lang="es-E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60%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dev</a:t>
                          </a:r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 + 40%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coor</a:t>
                          </a:r>
                          <a:endParaRPr lang="es-ES" dirty="0">
                            <a:solidFill>
                              <a:schemeClr val="bg1"/>
                            </a:solidFill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7573905"/>
                      </a:ext>
                    </a:extLst>
                  </a:tr>
                  <a:tr h="7215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Directora de Marketing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s-E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s-E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d>
                                  <m:dPr>
                                    <m:ctrlPr>
                                      <a:rPr lang="es-E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E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𝑡𝑎𝑟𝑒𝑎𝑠</m:t>
                                        </m:r>
                                        <m:r>
                                          <a:rPr lang="es-E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s-E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𝑡𝑖𝑒𝑚𝑝𝑜</m:t>
                                        </m:r>
                                      </m:num>
                                      <m:den>
                                        <m:r>
                                          <a:rPr lang="es-E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𝑡𝑎𝑟𝑒𝑎𝑠</m:t>
                                        </m:r>
                                        <m:r>
                                          <a:rPr lang="es-E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s-ES" sz="1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𝑒𝑠𝑡𝑖𝑚𝑎𝑑𝑎𝑠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s-E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s-E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s-E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s-E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8(1−0,1(</m:t>
                                </m:r>
                                <m:r>
                                  <a:rPr lang="es-E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𝑝𝑡𝑠</m:t>
                                </m:r>
                                <m:r>
                                  <a:rPr lang="es-E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𝑐h𝑒𝑐𝑘</m:t>
                                </m:r>
                                <m:func>
                                  <m:funcPr>
                                    <m:ctrlPr>
                                      <a:rPr lang="es-E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s-ES" sz="1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s-E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𝑐𝑢𝑚𝑝𝑙𝑖𝑟</m:t>
                                    </m:r>
                                  </m:e>
                                </m:func>
                                <m:r>
                                  <a:rPr lang="es-E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s-E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60%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dev</a:t>
                          </a:r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 + 40% marketing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2080895"/>
                      </a:ext>
                    </a:extLst>
                  </a:tr>
                  <a:tr h="8003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Gestor de usuarios piloto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s-E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d>
                                  <m:dPr>
                                    <m:ctrlP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𝑓𝑖𝑑𝑒𝑙𝑖𝑑𝑎𝑑</m:t>
                                    </m:r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𝑝𝑙𝑎𝑛</m:t>
                                    </m:r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</m:t>
                                    </m:r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𝑔𝑒𝑠𝑡𝑖</m:t>
                                    </m:r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ó</m:t>
                                    </m:r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s-E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s-E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s-E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5(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𝐷𝑜𝑐𝑢𝑚𝑒𝑛𝑡𝑎𝑐𝑖𝑜𝑛</m:t>
                                </m:r>
                                <m:r>
                                  <a:rPr lang="es-E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E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60%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dev</a:t>
                          </a:r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+ 40% gestión usuarios piloto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99015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a 22">
                <a:extLst>
                  <a:ext uri="{FF2B5EF4-FFF2-40B4-BE49-F238E27FC236}">
                    <a16:creationId xmlns:a16="http://schemas.microsoft.com/office/drawing/2014/main" id="{3BA12FED-0ABA-4683-9643-1FA50583F30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0483200"/>
                  </p:ext>
                </p:extLst>
              </p:nvPr>
            </p:nvGraphicFramePr>
            <p:xfrm>
              <a:off x="367300" y="1946179"/>
              <a:ext cx="11457400" cy="391429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718779">
                      <a:extLst>
                        <a:ext uri="{9D8B030D-6E8A-4147-A177-3AD203B41FA5}">
                          <a16:colId xmlns:a16="http://schemas.microsoft.com/office/drawing/2014/main" val="3865206606"/>
                        </a:ext>
                      </a:extLst>
                    </a:gridCol>
                    <a:gridCol w="5760639">
                      <a:extLst>
                        <a:ext uri="{9D8B030D-6E8A-4147-A177-3AD203B41FA5}">
                          <a16:colId xmlns:a16="http://schemas.microsoft.com/office/drawing/2014/main" val="3902123598"/>
                        </a:ext>
                      </a:extLst>
                    </a:gridCol>
                    <a:gridCol w="2977982">
                      <a:extLst>
                        <a:ext uri="{9D8B030D-6E8A-4147-A177-3AD203B41FA5}">
                          <a16:colId xmlns:a16="http://schemas.microsoft.com/office/drawing/2014/main" val="1090305176"/>
                        </a:ext>
                      </a:extLst>
                    </a:gridCol>
                  </a:tblGrid>
                  <a:tr h="4083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Rol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</a:rPr>
                            <a:t>Métrica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Rendimiento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935129"/>
                      </a:ext>
                    </a:extLst>
                  </a:tr>
                  <a:tr h="6738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Programador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47357" t="-64151" r="-51762" b="-4245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100%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dev</a:t>
                          </a:r>
                          <a:endParaRPr lang="es-ES" dirty="0">
                            <a:solidFill>
                              <a:schemeClr val="bg1"/>
                            </a:solidFill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4480164"/>
                      </a:ext>
                    </a:extLst>
                  </a:tr>
                  <a:tr h="603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Project Manager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47357" t="-181250" r="-51762" b="-36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60%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dev</a:t>
                          </a:r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+ 40% manager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8636008"/>
                      </a:ext>
                    </a:extLst>
                  </a:tr>
                  <a:tr h="7067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Coordinador Back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end</a:t>
                          </a:r>
                          <a:endParaRPr lang="es-ES" dirty="0">
                            <a:solidFill>
                              <a:schemeClr val="bg1"/>
                            </a:solidFill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47357" t="-241071" r="-51762" b="-2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60%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dev</a:t>
                          </a:r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 + 40%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coor</a:t>
                          </a:r>
                          <a:endParaRPr lang="es-ES" dirty="0">
                            <a:solidFill>
                              <a:schemeClr val="bg1"/>
                            </a:solidFill>
                            <a:latin typeface="Noto Sans Glagolitic" panose="020B0502040504020204" pitchFamily="34" charset="0"/>
                            <a:ea typeface="Noto Sans Glagolitic" panose="020B0502040504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7573905"/>
                      </a:ext>
                    </a:extLst>
                  </a:tr>
                  <a:tr h="7215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Directora de Marketing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47357" t="-335088" r="-51762" b="-112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60%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dev</a:t>
                          </a:r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 + 40% marketing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2080895"/>
                      </a:ext>
                    </a:extLst>
                  </a:tr>
                  <a:tr h="8003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Gestor de usuarios piloto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47357" t="-393651" r="-51762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60% </a:t>
                          </a:r>
                          <a:r>
                            <a:rPr lang="es-ES" dirty="0" err="1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dev</a:t>
                          </a:r>
                          <a:r>
                            <a:rPr lang="es-ES" dirty="0">
                              <a:solidFill>
                                <a:schemeClr val="bg1"/>
                              </a:solidFill>
                              <a:latin typeface="Noto Sans Glagolitic" panose="020B0502040504020204" pitchFamily="34" charset="0"/>
                              <a:ea typeface="Noto Sans Glagolitic" panose="020B0502040504020204" pitchFamily="34" charset="0"/>
                            </a:rPr>
                            <a:t>+ 40% gestión usuarios piloto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99015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8" name="Google Shape;138;p6"/>
          <p:cNvSpPr txBox="1">
            <a:spLocks noGrp="1"/>
          </p:cNvSpPr>
          <p:nvPr>
            <p:ph type="sldNum" idx="12"/>
          </p:nvPr>
        </p:nvSpPr>
        <p:spPr>
          <a:xfrm>
            <a:off x="11073007" y="6368876"/>
            <a:ext cx="6690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600" smtClean="0"/>
              <a:t>6</a:t>
            </a:fld>
            <a:endParaRPr lang="es-ES" sz="1600"/>
          </a:p>
        </p:txBody>
      </p:sp>
      <p:pic>
        <p:nvPicPr>
          <p:cNvPr id="6" name="Gráfico 5" descr="Insignia 4 contorno">
            <a:extLst>
              <a:ext uri="{FF2B5EF4-FFF2-40B4-BE49-F238E27FC236}">
                <a16:creationId xmlns:a16="http://schemas.microsoft.com/office/drawing/2014/main" id="{1051B983-F826-FD4E-A127-C5DC5B734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219" y="251388"/>
            <a:ext cx="313794" cy="31379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6F6C84D-1713-4010-A6B0-CA321C1F2C7E}"/>
              </a:ext>
            </a:extLst>
          </p:cNvPr>
          <p:cNvSpPr txBox="1"/>
          <p:nvPr/>
        </p:nvSpPr>
        <p:spPr>
          <a:xfrm>
            <a:off x="543998" y="226628"/>
            <a:ext cx="1620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Retrospectiva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BF8DE8-4984-8049-9CA1-F68424305C18}"/>
              </a:ext>
            </a:extLst>
          </p:cNvPr>
          <p:cNvSpPr txBox="1"/>
          <p:nvPr/>
        </p:nvSpPr>
        <p:spPr>
          <a:xfrm>
            <a:off x="4204010" y="565182"/>
            <a:ext cx="3785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Rendimiento del equipo</a:t>
            </a:r>
          </a:p>
        </p:txBody>
      </p:sp>
    </p:spTree>
    <p:extLst>
      <p:ext uri="{BB962C8B-B14F-4D97-AF65-F5344CB8AC3E}">
        <p14:creationId xmlns:p14="http://schemas.microsoft.com/office/powerpoint/2010/main" val="362157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7E2CAEDA-5367-AC49-9DBC-36AB7B63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476" y="5249801"/>
            <a:ext cx="567275" cy="822300"/>
          </a:xfrm>
          <a:prstGeom prst="rect">
            <a:avLst/>
          </a:prstGeom>
        </p:spPr>
      </p:pic>
      <p:pic>
        <p:nvPicPr>
          <p:cNvPr id="8" name="Imagen 7" descr="Una persona con una camisa blanca&#10;&#10;Descripción generada automáticamente">
            <a:extLst>
              <a:ext uri="{FF2B5EF4-FFF2-40B4-BE49-F238E27FC236}">
                <a16:creationId xmlns:a16="http://schemas.microsoft.com/office/drawing/2014/main" id="{0C72E294-542C-9A4E-AF54-479CB1C1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960" y="5320883"/>
            <a:ext cx="1190257" cy="793504"/>
          </a:xfrm>
          <a:prstGeom prst="rect">
            <a:avLst/>
          </a:prstGeom>
        </p:spPr>
      </p:pic>
      <p:pic>
        <p:nvPicPr>
          <p:cNvPr id="10" name="Imagen 9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F153A427-39C4-F74D-841B-878C6F9BA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784272" y="5079337"/>
            <a:ext cx="780750" cy="1040400"/>
          </a:xfrm>
          <a:prstGeom prst="rect">
            <a:avLst/>
          </a:prstGeom>
        </p:spPr>
      </p:pic>
      <p:pic>
        <p:nvPicPr>
          <p:cNvPr id="11" name="Imagen 10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B7F2FE27-0B67-A64B-B01E-9B28507E1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6199" y="5054975"/>
            <a:ext cx="477793" cy="1040400"/>
          </a:xfrm>
          <a:prstGeom prst="rect">
            <a:avLst/>
          </a:prstGeom>
        </p:spPr>
      </p:pic>
      <p:pic>
        <p:nvPicPr>
          <p:cNvPr id="12" name="Imagen 11" descr="Una persona con una camisa blanca&#10;&#10;Descripción generada automáticamente">
            <a:extLst>
              <a:ext uri="{FF2B5EF4-FFF2-40B4-BE49-F238E27FC236}">
                <a16:creationId xmlns:a16="http://schemas.microsoft.com/office/drawing/2014/main" id="{3D44D456-37E9-A849-BB7C-818030F9C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02" y="5105600"/>
            <a:ext cx="507420" cy="1044000"/>
          </a:xfrm>
          <a:prstGeom prst="rect">
            <a:avLst/>
          </a:prstGeom>
        </p:spPr>
      </p:pic>
      <p:pic>
        <p:nvPicPr>
          <p:cNvPr id="14" name="Imagen 13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D1E61317-E59F-4142-AE0B-3D290CDE33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945743" y="5279610"/>
            <a:ext cx="545400" cy="831600"/>
          </a:xfrm>
          <a:prstGeom prst="rect">
            <a:avLst/>
          </a:prstGeom>
        </p:spPr>
      </p:pic>
      <p:pic>
        <p:nvPicPr>
          <p:cNvPr id="15" name="Imagen 14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691EFCF4-13B6-564B-B02F-383D7326E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8294" y="5047002"/>
            <a:ext cx="808227" cy="1082868"/>
          </a:xfrm>
          <a:prstGeom prst="rect">
            <a:avLst/>
          </a:prstGeom>
        </p:spPr>
      </p:pic>
      <p:pic>
        <p:nvPicPr>
          <p:cNvPr id="16" name="Imagen 15" descr="Una persona con una camisa blanca&#10;&#10;Descripción generada automáticamente">
            <a:extLst>
              <a:ext uri="{FF2B5EF4-FFF2-40B4-BE49-F238E27FC236}">
                <a16:creationId xmlns:a16="http://schemas.microsoft.com/office/drawing/2014/main" id="{6686D99D-772D-2D46-BD8C-DB1E7CB588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041927" y="5268153"/>
            <a:ext cx="618037" cy="898962"/>
          </a:xfrm>
          <a:prstGeom prst="rect">
            <a:avLst/>
          </a:prstGeom>
        </p:spPr>
      </p:pic>
      <p:pic>
        <p:nvPicPr>
          <p:cNvPr id="18" name="Imagen 17" descr="Un hombre con una camisa blanca&#10;&#10;Descripción generada automáticamente con confianza media">
            <a:extLst>
              <a:ext uri="{FF2B5EF4-FFF2-40B4-BE49-F238E27FC236}">
                <a16:creationId xmlns:a16="http://schemas.microsoft.com/office/drawing/2014/main" id="{5CA686EA-80BD-BA45-A5FA-51C452217D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6156" y="5276920"/>
            <a:ext cx="700421" cy="881429"/>
          </a:xfrm>
          <a:prstGeom prst="rect">
            <a:avLst/>
          </a:prstGeom>
        </p:spPr>
      </p:pic>
      <p:pic>
        <p:nvPicPr>
          <p:cNvPr id="19" name="Imagen 18" descr="Una mujer con una camisa blanca&#10;&#10;Descripción generada automáticamente">
            <a:extLst>
              <a:ext uri="{FF2B5EF4-FFF2-40B4-BE49-F238E27FC236}">
                <a16:creationId xmlns:a16="http://schemas.microsoft.com/office/drawing/2014/main" id="{87ACEC87-31CB-0346-8FB3-9239B3AA85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880386" y="5293045"/>
            <a:ext cx="618038" cy="824051"/>
          </a:xfrm>
          <a:prstGeom prst="rect">
            <a:avLst/>
          </a:prstGeom>
        </p:spPr>
      </p:pic>
      <p:pic>
        <p:nvPicPr>
          <p:cNvPr id="20" name="Imagen 19" descr="Un hombre con una camisa blanca&#10;&#10;Descripción generada automáticamente">
            <a:extLst>
              <a:ext uri="{FF2B5EF4-FFF2-40B4-BE49-F238E27FC236}">
                <a16:creationId xmlns:a16="http://schemas.microsoft.com/office/drawing/2014/main" id="{AAD56CFB-7078-8943-9C88-4ADEFF47311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3520"/>
          <a:stretch/>
        </p:blipFill>
        <p:spPr>
          <a:xfrm flipH="1">
            <a:off x="10924342" y="5274479"/>
            <a:ext cx="765105" cy="85264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F5C5974-663F-E34A-BCD0-FBCE127686C5}"/>
              </a:ext>
            </a:extLst>
          </p:cNvPr>
          <p:cNvSpPr/>
          <p:nvPr/>
        </p:nvSpPr>
        <p:spPr>
          <a:xfrm>
            <a:off x="5092995" y="180785"/>
            <a:ext cx="6974958" cy="914368"/>
          </a:xfrm>
          <a:prstGeom prst="rect">
            <a:avLst/>
          </a:prstGeom>
          <a:solidFill>
            <a:srgbClr val="263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BF04D82-2F76-4A4E-8283-6690AAD237E3}"/>
              </a:ext>
            </a:extLst>
          </p:cNvPr>
          <p:cNvSpPr txBox="1"/>
          <p:nvPr/>
        </p:nvSpPr>
        <p:spPr>
          <a:xfrm>
            <a:off x="3676716" y="361602"/>
            <a:ext cx="5485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Ranking de rendimiento y evolución 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AD240D-74A5-464A-97F5-2CBF5CF2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7</a:t>
            </a:fld>
            <a:endParaRPr lang="es-ES"/>
          </a:p>
        </p:txBody>
      </p:sp>
      <p:pic>
        <p:nvPicPr>
          <p:cNvPr id="24" name="Gráfico 23" descr="Insignia 4 contorno">
            <a:extLst>
              <a:ext uri="{FF2B5EF4-FFF2-40B4-BE49-F238E27FC236}">
                <a16:creationId xmlns:a16="http://schemas.microsoft.com/office/drawing/2014/main" id="{FCBEB83A-2A4E-40A1-B838-A2E83B2D4E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7582" y="352216"/>
            <a:ext cx="425933" cy="42593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29A063C6-9718-4E29-9452-CF7430AD97DA}"/>
              </a:ext>
            </a:extLst>
          </p:cNvPr>
          <p:cNvSpPr txBox="1"/>
          <p:nvPr/>
        </p:nvSpPr>
        <p:spPr>
          <a:xfrm>
            <a:off x="803515" y="352216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Retrospectiva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FAD452E-4849-4566-9671-0A6272E48F7C}"/>
              </a:ext>
            </a:extLst>
          </p:cNvPr>
          <p:cNvSpPr/>
          <p:nvPr/>
        </p:nvSpPr>
        <p:spPr>
          <a:xfrm>
            <a:off x="377582" y="2089527"/>
            <a:ext cx="328474" cy="32847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D4C9429-0E38-4F44-9056-51C078932905}"/>
              </a:ext>
            </a:extLst>
          </p:cNvPr>
          <p:cNvCxnSpPr/>
          <p:nvPr/>
        </p:nvCxnSpPr>
        <p:spPr>
          <a:xfrm>
            <a:off x="709016" y="2253764"/>
            <a:ext cx="11168109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449567F2-4B2D-40B5-A0CB-00221A1B4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439865"/>
              </p:ext>
            </p:extLst>
          </p:nvPr>
        </p:nvGraphicFramePr>
        <p:xfrm>
          <a:off x="318345" y="766220"/>
          <a:ext cx="11422602" cy="4669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205825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0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F5C5974-663F-E34A-BCD0-FBCE127686C5}"/>
              </a:ext>
            </a:extLst>
          </p:cNvPr>
          <p:cNvSpPr/>
          <p:nvPr/>
        </p:nvSpPr>
        <p:spPr>
          <a:xfrm>
            <a:off x="5092995" y="180785"/>
            <a:ext cx="6974958" cy="914368"/>
          </a:xfrm>
          <a:prstGeom prst="rect">
            <a:avLst/>
          </a:prstGeom>
          <a:solidFill>
            <a:srgbClr val="263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AD240D-74A5-464A-97F5-2CBF5CF2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7923-700C-9948-AD65-459AB187CB59}" type="slidenum">
              <a:rPr lang="es-ES" smtClean="0"/>
              <a:t>8</a:t>
            </a:fld>
            <a:endParaRPr lang="es-ES"/>
          </a:p>
        </p:txBody>
      </p:sp>
      <p:pic>
        <p:nvPicPr>
          <p:cNvPr id="24" name="Imagen 23" descr="Icono&#10;&#10;Descripción generada automáticamente con confianza baja">
            <a:extLst>
              <a:ext uri="{FF2B5EF4-FFF2-40B4-BE49-F238E27FC236}">
                <a16:creationId xmlns:a16="http://schemas.microsoft.com/office/drawing/2014/main" id="{DA44FEEE-2A5A-4299-B152-241F15AA5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16" t="6124" r="32688" b="7251"/>
          <a:stretch/>
        </p:blipFill>
        <p:spPr>
          <a:xfrm>
            <a:off x="7754228" y="1411999"/>
            <a:ext cx="1085893" cy="1150648"/>
          </a:xfrm>
          <a:prstGeom prst="rect">
            <a:avLst/>
          </a:prstGeom>
        </p:spPr>
      </p:pic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DACE4AC1-24EA-4543-9963-4385768A2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34" y="1325746"/>
            <a:ext cx="1333823" cy="1323153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6C6A7DC7-360A-4FC3-A599-0BC11CC2F973}"/>
              </a:ext>
            </a:extLst>
          </p:cNvPr>
          <p:cNvSpPr txBox="1"/>
          <p:nvPr/>
        </p:nvSpPr>
        <p:spPr>
          <a:xfrm>
            <a:off x="3394334" y="346992"/>
            <a:ext cx="5298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Calidad del software y su evolución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CB061D0F-09AE-495E-A4AA-B1AF8EA5E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677" y="4252728"/>
            <a:ext cx="1333823" cy="29640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AF25BB6-B79D-48BF-A245-E36EF62A1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530" y="5000013"/>
            <a:ext cx="1825467" cy="304245"/>
          </a:xfrm>
          <a:prstGeom prst="rect">
            <a:avLst/>
          </a:prstGeom>
        </p:spPr>
      </p:pic>
      <p:pic>
        <p:nvPicPr>
          <p:cNvPr id="16" name="Gráfico 15" descr="Insignia 4 contorno">
            <a:extLst>
              <a:ext uri="{FF2B5EF4-FFF2-40B4-BE49-F238E27FC236}">
                <a16:creationId xmlns:a16="http://schemas.microsoft.com/office/drawing/2014/main" id="{DB313544-68BC-46AA-82C9-EFE148908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047" y="208762"/>
            <a:ext cx="338554" cy="33855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01A6928F-49A7-432C-9F42-C92F717A7B55}"/>
              </a:ext>
            </a:extLst>
          </p:cNvPr>
          <p:cNvSpPr txBox="1"/>
          <p:nvPr/>
        </p:nvSpPr>
        <p:spPr>
          <a:xfrm>
            <a:off x="458103" y="208762"/>
            <a:ext cx="1321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</a:rPr>
              <a:t>Retrospectiva</a:t>
            </a:r>
            <a:endParaRPr lang="es-ES" sz="2000" dirty="0">
              <a:solidFill>
                <a:schemeClr val="bg1"/>
              </a:solidFill>
              <a:latin typeface="Noto Sans Glagolitic" panose="020B0502040504020204" pitchFamily="34" charset="0"/>
              <a:ea typeface="Noto Sans Glagolitic" panose="020B0502040504020204" pitchFamily="34" charset="0"/>
            </a:endParaRP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9B51F57D-9855-4D92-B8FF-6EECF39F1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1182" y="5728238"/>
            <a:ext cx="1950815" cy="337641"/>
          </a:xfrm>
          <a:prstGeom prst="rect">
            <a:avLst/>
          </a:prstGeom>
        </p:spPr>
      </p:pic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55A5B2D3-D177-4CDC-9C25-5E78A12BF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475795"/>
              </p:ext>
            </p:extLst>
          </p:nvPr>
        </p:nvGraphicFramePr>
        <p:xfrm>
          <a:off x="2032000" y="3141892"/>
          <a:ext cx="8127999" cy="320661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270213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28837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04760170"/>
                    </a:ext>
                  </a:extLst>
                </a:gridCol>
              </a:tblGrid>
              <a:tr h="801654"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Sprint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Sprint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 dirty="0">
                          <a:solidFill>
                            <a:schemeClr val="bg1"/>
                          </a:solidFill>
                        </a:rPr>
                        <a:t>Sprint 3 (Semana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65737"/>
                  </a:ext>
                </a:extLst>
              </a:tr>
              <a:tr h="801654">
                <a:tc>
                  <a:txBody>
                    <a:bodyPr/>
                    <a:lstStyle/>
                    <a:p>
                      <a:endParaRPr lang="es-E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486318"/>
                  </a:ext>
                </a:extLst>
              </a:tr>
              <a:tr h="801654">
                <a:tc>
                  <a:txBody>
                    <a:bodyPr/>
                    <a:lstStyle/>
                    <a:p>
                      <a:endParaRPr lang="es-E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027198"/>
                  </a:ext>
                </a:extLst>
              </a:tr>
              <a:tr h="801654"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166273"/>
                  </a:ext>
                </a:extLst>
              </a:tr>
            </a:tbl>
          </a:graphicData>
        </a:graphic>
      </p:graphicFrame>
      <p:pic>
        <p:nvPicPr>
          <p:cNvPr id="18" name="Imagen 17">
            <a:extLst>
              <a:ext uri="{FF2B5EF4-FFF2-40B4-BE49-F238E27FC236}">
                <a16:creationId xmlns:a16="http://schemas.microsoft.com/office/drawing/2014/main" id="{DF4FD800-3EB0-4B41-B48F-DE0398502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798" y="4212841"/>
            <a:ext cx="1333823" cy="29640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38EC4B21-2F73-417A-A416-0A94C6E93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975" y="4936368"/>
            <a:ext cx="1825467" cy="30424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99A7030-9482-48C2-9A2E-C250BADED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8138" y="5733976"/>
            <a:ext cx="1825467" cy="33190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A90312E-65B5-40F9-BAE2-6869F9EB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81" y="4212841"/>
            <a:ext cx="1333823" cy="29640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E52BBBB-C0F1-4ABE-AB71-AD1E41332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343" y="4997136"/>
            <a:ext cx="1825467" cy="304245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5396FA21-1632-459C-A4E7-23BCDD1BDF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4228" y="5724993"/>
            <a:ext cx="1950815" cy="31797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BB0B143-8F89-4D3B-87C1-4FBDAA294C9C}"/>
              </a:ext>
            </a:extLst>
          </p:cNvPr>
          <p:cNvSpPr/>
          <p:nvPr/>
        </p:nvSpPr>
        <p:spPr>
          <a:xfrm>
            <a:off x="10449017" y="4252728"/>
            <a:ext cx="301841" cy="10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22C6C14-4571-47E4-8048-9D3E82B78BAF}"/>
              </a:ext>
            </a:extLst>
          </p:cNvPr>
          <p:cNvSpPr/>
          <p:nvPr/>
        </p:nvSpPr>
        <p:spPr>
          <a:xfrm>
            <a:off x="10449017" y="5043050"/>
            <a:ext cx="301841" cy="106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5CFE085E-B8B1-4285-876F-94D18D1076E8}"/>
              </a:ext>
            </a:extLst>
          </p:cNvPr>
          <p:cNvSpPr/>
          <p:nvPr/>
        </p:nvSpPr>
        <p:spPr>
          <a:xfrm>
            <a:off x="10449017" y="5733976"/>
            <a:ext cx="398559" cy="3651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7458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2911</TotalTime>
  <Words>852</Words>
  <Application>Microsoft Office PowerPoint</Application>
  <PresentationFormat>Panorámica</PresentationFormat>
  <Paragraphs>357</Paragraphs>
  <Slides>24</Slides>
  <Notes>12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Adobe Caslon Pro Bold</vt:lpstr>
      <vt:lpstr>Noto Sans</vt:lpstr>
      <vt:lpstr>Noto Sans Glagolitic</vt:lpstr>
      <vt:lpstr>Arial</vt:lpstr>
      <vt:lpstr>Calibri</vt:lpstr>
      <vt:lpstr>Calibri Light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eleespgon1@alum.us.es</dc:creator>
  <cp:lastModifiedBy>fernando wals rodriguez</cp:lastModifiedBy>
  <cp:revision>183</cp:revision>
  <dcterms:created xsi:type="dcterms:W3CDTF">2021-03-24T11:12:01Z</dcterms:created>
  <dcterms:modified xsi:type="dcterms:W3CDTF">2021-04-27T06:55:08Z</dcterms:modified>
</cp:coreProperties>
</file>